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2" r:id="rId2"/>
  </p:sldMasterIdLst>
  <p:notesMasterIdLst>
    <p:notesMasterId r:id="rId63"/>
  </p:notesMasterIdLst>
  <p:sldIdLst>
    <p:sldId id="256" r:id="rId3"/>
    <p:sldId id="257" r:id="rId4"/>
    <p:sldId id="262" r:id="rId5"/>
    <p:sldId id="270" r:id="rId6"/>
    <p:sldId id="274" r:id="rId7"/>
    <p:sldId id="272" r:id="rId8"/>
    <p:sldId id="273" r:id="rId9"/>
    <p:sldId id="271" r:id="rId10"/>
    <p:sldId id="275" r:id="rId11"/>
    <p:sldId id="276" r:id="rId12"/>
    <p:sldId id="283" r:id="rId13"/>
    <p:sldId id="278" r:id="rId14"/>
    <p:sldId id="279" r:id="rId15"/>
    <p:sldId id="280" r:id="rId16"/>
    <p:sldId id="28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16" r:id="rId42"/>
    <p:sldId id="329" r:id="rId43"/>
    <p:sldId id="310" r:id="rId44"/>
    <p:sldId id="311" r:id="rId45"/>
    <p:sldId id="312" r:id="rId46"/>
    <p:sldId id="313" r:id="rId47"/>
    <p:sldId id="314" r:id="rId48"/>
    <p:sldId id="315" r:id="rId49"/>
    <p:sldId id="309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</p:sldIdLst>
  <p:sldSz cx="9144000" cy="6858000" type="screen4x3"/>
  <p:notesSz cx="6858000" cy="9144000"/>
  <p:defaultTextStyle>
    <a:lvl1pPr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1pPr>
    <a:lvl2pPr indent="4572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2pPr>
    <a:lvl3pPr indent="9144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3pPr>
    <a:lvl4pPr indent="13716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4pPr>
    <a:lvl5pPr indent="18288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5pPr>
    <a:lvl6pPr indent="22860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6pPr>
    <a:lvl7pPr indent="27432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7pPr>
    <a:lvl8pPr indent="32004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8pPr>
    <a:lvl9pPr indent="36576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7010"/>
    <a:srgbClr val="FF5E27"/>
    <a:srgbClr val="F45924"/>
    <a:srgbClr val="DF5324"/>
    <a:srgbClr val="FF0000"/>
    <a:srgbClr val="0D0D0D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81"/>
    <p:restoredTop sz="94655" autoAdjust="0"/>
  </p:normalViewPr>
  <p:slideViewPr>
    <p:cSldViewPr snapToGrid="0" snapToObjects="1">
      <p:cViewPr varScale="1">
        <p:scale>
          <a:sx n="108" d="100"/>
          <a:sy n="108" d="100"/>
        </p:scale>
        <p:origin x="10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3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933805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7" name="Shape 5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Full-sized image</a:t>
            </a:r>
          </a:p>
        </p:txBody>
      </p:sp>
    </p:spTree>
    <p:extLst>
      <p:ext uri="{BB962C8B-B14F-4D97-AF65-F5344CB8AC3E}">
        <p14:creationId xmlns:p14="http://schemas.microsoft.com/office/powerpoint/2010/main" val="1907845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169690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541470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9893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1067054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762633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757957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467212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09849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08941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02171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074413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4273562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239872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290247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742954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464425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64959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01044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880826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676811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419280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1610381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4098694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581982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948690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848780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603468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307454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613777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639529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0493353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8497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0104073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977234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834822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3834002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920710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5065407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4908051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052852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3850306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4190679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413964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0961208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6836026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6890682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6872407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1398095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2881948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2898421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5854999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7" name="Shape 5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Full-sized image</a:t>
            </a:r>
          </a:p>
        </p:txBody>
      </p:sp>
    </p:spTree>
    <p:extLst>
      <p:ext uri="{BB962C8B-B14F-4D97-AF65-F5344CB8AC3E}">
        <p14:creationId xmlns:p14="http://schemas.microsoft.com/office/powerpoint/2010/main" val="4461803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22F3C-727E-4675-8715-23566E65E73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6252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4466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2693495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92708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3248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591098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75752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96" name="Shape 3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01" name="Shape 40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9" name="Shape 4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0" name="Shape 4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425" name="Shape 42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26" name="Shape 4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29" name="Shape 4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434" name="Shape 4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37" name="Shape 4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42" name="Shape 44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43" name="Shape 4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46" name="Shape 44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47" name="Shape 4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50" name="Shape 4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1" name="Shape 4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54" name="Shape 45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5" name="Shape 4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62" name="Shape 4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63" name="Shape 4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466" name="Shape 46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70" name="Shape 4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71" name="Shape 4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74" name="Shape 47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475" name="Shape 4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83" name="Shape 48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87" name="Shape 48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88" name="Shape 4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91" name="Shape 4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92" name="Shape 4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95" name="Shape 49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96" name="Shape 4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03" name="Shape 5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04" name="Shape 5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507" name="Shape 50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11" name="Shape 5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15" name="Shape 515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516" name="Shape 5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19" name="Shape 5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524" name="Shape 52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528" name="Shape 52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529" name="Shape 5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32" name="Shape 5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33" name="Shape 5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36" name="Shape 53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37" name="Shape 5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060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60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6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461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317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43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14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174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481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194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26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66" name="Shape 2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3" name="Shape 2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94" name="Shape 294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302" name="Shape 30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03" name="Shape 3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10" name="Shape 310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311" name="Shape 3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27" name="Shape 3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35" name="Shape 335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36" name="Shape 3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343" name="Shape 343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4" name="Shape 364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65" name="Shape 3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69" name="Shape 3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81" name="Shape 3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384" name="Shape 384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85" name="Shape 3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89" name="Shape 3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  <p:sldLayoutId id="2147483711" r:id="rId61"/>
    <p:sldLayoutId id="2147483712" r:id="rId62"/>
    <p:sldLayoutId id="2147483713" r:id="rId63"/>
    <p:sldLayoutId id="2147483714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  <p:sldLayoutId id="2147483738" r:id="rId87"/>
    <p:sldLayoutId id="2147483739" r:id="rId88"/>
    <p:sldLayoutId id="2147483740" r:id="rId89"/>
    <p:sldLayoutId id="2147483741" r:id="rId90"/>
    <p:sldLayoutId id="2147483742" r:id="rId91"/>
    <p:sldLayoutId id="2147483743" r:id="rId92"/>
    <p:sldLayoutId id="2147483744" r:id="rId93"/>
    <p:sldLayoutId id="2147483745" r:id="rId94"/>
    <p:sldLayoutId id="2147483746" r:id="rId95"/>
    <p:sldLayoutId id="2147483747" r:id="rId96"/>
    <p:sldLayoutId id="2147483749" r:id="rId97"/>
    <p:sldLayoutId id="2147483750" r:id="rId98"/>
    <p:sldLayoutId id="2147483751" r:id="rId99"/>
    <p:sldLayoutId id="2147483752" r:id="rId100"/>
    <p:sldLayoutId id="2147483753" r:id="rId101"/>
    <p:sldLayoutId id="2147483754" r:id="rId102"/>
    <p:sldLayoutId id="2147483755" r:id="rId103"/>
    <p:sldLayoutId id="2147483756" r:id="rId104"/>
    <p:sldLayoutId id="2147483757" r:id="rId105"/>
    <p:sldLayoutId id="2147483758" r:id="rId106"/>
    <p:sldLayoutId id="2147483760" r:id="rId107"/>
    <p:sldLayoutId id="2147483761" r:id="rId108"/>
    <p:sldLayoutId id="2147483762" r:id="rId109"/>
    <p:sldLayoutId id="2147483763" r:id="rId110"/>
    <p:sldLayoutId id="2147483764" r:id="rId111"/>
    <p:sldLayoutId id="2147483765" r:id="rId112"/>
    <p:sldLayoutId id="2147483766" r:id="rId113"/>
    <p:sldLayoutId id="2147483767" r:id="rId114"/>
    <p:sldLayoutId id="2147483768" r:id="rId115"/>
    <p:sldLayoutId id="2147483769" r:id="rId116"/>
    <p:sldLayoutId id="2147483771" r:id="rId117"/>
    <p:sldLayoutId id="2147483772" r:id="rId118"/>
    <p:sldLayoutId id="2147483773" r:id="rId119"/>
    <p:sldLayoutId id="2147483774" r:id="rId120"/>
    <p:sldLayoutId id="2147483775" r:id="rId121"/>
    <p:sldLayoutId id="2147483776" r:id="rId122"/>
    <p:sldLayoutId id="2147483777" r:id="rId123"/>
    <p:sldLayoutId id="2147483778" r:id="rId124"/>
    <p:sldLayoutId id="2147483779" r:id="rId125"/>
    <p:sldLayoutId id="2147483780" r:id="rId126"/>
    <p:sldLayoutId id="2147483782" r:id="rId127"/>
    <p:sldLayoutId id="2147483783" r:id="rId128"/>
    <p:sldLayoutId id="2147483784" r:id="rId129"/>
    <p:sldLayoutId id="2147483785" r:id="rId130"/>
    <p:sldLayoutId id="2147483786" r:id="rId131"/>
    <p:sldLayoutId id="2147483787" r:id="rId132"/>
    <p:sldLayoutId id="2147483788" r:id="rId133"/>
    <p:sldLayoutId id="2147483789" r:id="rId134"/>
    <p:sldLayoutId id="2147483790" r:id="rId135"/>
    <p:sldLayoutId id="2147483791" r:id="rId136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377A-4DEB-47AA-8FEB-93CD9D715841}" type="datetimeFigureOut">
              <a:rPr lang="en-US" smtClean="0"/>
              <a:pPr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6005-AEC4-4B7F-94A1-AAE6F3E53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5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shutterstock_257709397 sm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006" y="-26908"/>
            <a:ext cx="8807145" cy="69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-2" y="652944"/>
            <a:ext cx="9144002" cy="1554272"/>
          </a:xfrm>
          <a:prstGeom prst="rect">
            <a:avLst/>
          </a:prstGeom>
          <a:solidFill>
            <a:srgbClr val="000000">
              <a:alpha val="43137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lnSpc>
                <a:spcPts val="5700"/>
              </a:lnSpc>
              <a:defRPr sz="5600" b="1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zh-CN" altLang="en-US" sz="5600" b="1" dirty="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a:rPr>
              <a:t>家庭教会植堂</a:t>
            </a:r>
            <a:endParaRPr lang="en-US" sz="5600" b="1" dirty="0">
              <a:solidFill>
                <a:srgbClr val="FFFFFF"/>
              </a:solidFill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zh-CN" altLang="en-US" sz="4400" dirty="0">
                <a:solidFill>
                  <a:schemeClr val="bg1"/>
                </a:solidFill>
              </a:rPr>
              <a:t>收获上帝的田地</a:t>
            </a:r>
            <a:endParaRPr sz="5600" b="1" dirty="0">
              <a:solidFill>
                <a:schemeClr val="bg1"/>
              </a:solidFill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3" y="5395489"/>
            <a:ext cx="2550140" cy="9839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44361"/>
            <a:ext cx="87407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植堂的四种田地 </a:t>
            </a:r>
            <a:r>
              <a:rPr lang="en-US" altLang="zh-CN" sz="4800" b="1" dirty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zh-CN" altLang="en-US" sz="4000" b="1" dirty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可</a:t>
            </a:r>
            <a:r>
              <a:rPr lang="en-US" sz="4000" b="1" dirty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4:26-29</a:t>
            </a:r>
          </a:p>
        </p:txBody>
      </p:sp>
      <p:sp>
        <p:nvSpPr>
          <p:cNvPr id="7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963" y="1584945"/>
            <a:ext cx="5550195" cy="4029047"/>
          </a:xfrm>
          <a:prstGeom prst="rect">
            <a:avLst/>
          </a:prstGeom>
          <a:ln w="38100" cap="sq">
            <a:solidFill>
              <a:srgbClr val="FF701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9272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/>
        </p:nvSpPr>
        <p:spPr>
          <a:xfrm>
            <a:off x="3938532" y="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pic>
        <p:nvPicPr>
          <p:cNvPr id="9" name="shutterstock_25758501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6160" y="0"/>
            <a:ext cx="3839192" cy="6824700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064000" y="450401"/>
            <a:ext cx="4517049" cy="3447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buFont typeface="+mj-lt"/>
              <a:buAutoNum type="alphaUcPeriod" startAt="2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rPr>
              <a:t>如何进入一块</a:t>
            </a:r>
            <a:endParaRPr lang="en-US" altLang="zh-CN" sz="4800" b="1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marL="571500" indent="-571500" defTabSz="457200">
              <a:defRPr sz="1800">
                <a:effectLst/>
              </a:defRPr>
            </a:pPr>
            <a:r>
              <a:rPr lang="zh-CN" altLang="en-US" sz="4800" b="1" u="sng" dirty="0">
                <a:solidFill>
                  <a:srgbClr val="FF701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rPr>
              <a:t>空旷</a:t>
            </a:r>
            <a:r>
              <a:rPr lang="zh-CN" altLang="en-US" sz="4800" b="1" dirty="0">
                <a:solidFill>
                  <a:srgbClr val="FF701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rPr>
              <a:t>田地</a:t>
            </a:r>
            <a:endParaRPr sz="4800" b="1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028700" lvl="0" indent="-457200" algn="l" defTabSz="457200">
              <a:buFont typeface="+mj-lt"/>
              <a:buAutoNum type="arabicPeriod"/>
              <a:defRPr sz="1800">
                <a:effectLst/>
              </a:defRPr>
            </a:pPr>
            <a:r>
              <a:rPr lang="zh-CN" altLang="en-US" sz="2800" b="1" u="sng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祷告</a:t>
            </a:r>
            <a:r>
              <a:rPr 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:    </a:t>
            </a: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路</a:t>
            </a:r>
            <a:r>
              <a:rPr 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10:1-11</a:t>
            </a:r>
            <a:endParaRPr lang="en-US" sz="2800" b="1" u="sng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42900" lvl="0" indent="-342900" algn="l" defTabSz="457200">
              <a:buFont typeface="Arial" charset="0"/>
              <a:buChar char="•"/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3398" y="33957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</a:rPr>
              <a:t>权能原则</a:t>
            </a:r>
            <a:r>
              <a:rPr lang="en-US" sz="2800" b="1" dirty="0">
                <a:solidFill>
                  <a:schemeClr val="bg1"/>
                </a:solidFill>
              </a:rPr>
              <a:t>#2 </a:t>
            </a:r>
            <a:r>
              <a:rPr lang="en-US" altLang="zh-CN" sz="2800" b="1" dirty="0">
                <a:solidFill>
                  <a:schemeClr val="bg1"/>
                </a:solidFill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</a:rPr>
              <a:t>在植堂的每一阶段，祷告都是汲取神大能和智慧不可缺少的泉源。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0641" y="5376335"/>
            <a:ext cx="1386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423" y="5299469"/>
            <a:ext cx="685800" cy="6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217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pic>
        <p:nvPicPr>
          <p:cNvPr id="8" name="shutterstock_258757793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3240" y="-1"/>
            <a:ext cx="918715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597864" y="425302"/>
            <a:ext cx="5884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zh-CN" altLang="en-US" sz="4800" b="1" dirty="0">
                <a:ln w="0">
                  <a:solidFill>
                    <a:srgbClr val="000000"/>
                  </a:solidFill>
                </a:ln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找到一个</a:t>
            </a:r>
            <a:r>
              <a:rPr lang="zh-CN" altLang="en-US" sz="4800" b="1" u="sng" dirty="0">
                <a:ln w="0">
                  <a:solidFill>
                    <a:srgbClr val="000000"/>
                  </a:solidFill>
                </a:ln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平安</a:t>
            </a:r>
            <a:r>
              <a:rPr lang="zh-CN" altLang="en-US" sz="4800" b="1" dirty="0">
                <a:ln w="0">
                  <a:solidFill>
                    <a:srgbClr val="000000"/>
                  </a:solidFill>
                </a:ln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之人</a:t>
            </a:r>
            <a:endParaRPr lang="en-US" sz="4800" b="1" dirty="0">
              <a:ln w="0">
                <a:solidFill>
                  <a:srgbClr val="000000"/>
                </a:solidFill>
              </a:ln>
              <a:solidFill>
                <a:srgbClr val="FF701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35430"/>
              </p:ext>
            </p:extLst>
          </p:nvPr>
        </p:nvGraphicFramePr>
        <p:xfrm>
          <a:off x="279739" y="2454808"/>
          <a:ext cx="8127999" cy="128520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176750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0668144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1544501"/>
                    </a:ext>
                  </a:extLst>
                </a:gridCol>
              </a:tblGrid>
              <a:tr h="471462">
                <a:tc>
                  <a:txBody>
                    <a:bodyPr/>
                    <a:lstStyle>
                      <a:lvl1pPr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应做什么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不应做什么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目标是什么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62916"/>
                  </a:ext>
                </a:extLst>
              </a:tr>
              <a:tr h="767044">
                <a:tc>
                  <a:txBody>
                    <a:bodyPr/>
                    <a:lstStyle>
                      <a:lvl1pPr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FF701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FF701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FF701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90604"/>
                  </a:ext>
                </a:extLst>
              </a:tr>
            </a:tbl>
          </a:graphicData>
        </a:graphic>
      </p:graphicFrame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70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258754"/>
            <a:ext cx="9144001" cy="4624797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3854"/>
            <a:ext cx="8740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如何进入一块空旷之地</a:t>
            </a:r>
            <a:endParaRPr lang="en-US" sz="48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9" y="974620"/>
            <a:ext cx="4572000" cy="1115690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  <a:p>
            <a:pPr rtl="0" latinLnBrk="1" hangingPunct="0"/>
            <a:endParaRPr lang="en-US" sz="1050" b="1" dirty="0">
              <a:solidFill>
                <a:schemeClr val="bg1"/>
              </a:solidFill>
              <a:latin typeface="+mn-lt"/>
            </a:endParaRPr>
          </a:p>
          <a:p>
            <a:pPr rtl="0" latinLnBrk="1" hangingPunct="0"/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分享它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874" y="847986"/>
            <a:ext cx="685800" cy="676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806" y="1553518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304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-1" y="97526"/>
            <a:ext cx="8740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如何进入一块空旷之地</a:t>
            </a:r>
            <a:endParaRPr lang="en-US" sz="48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9043" y="14885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应用它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707" y="2363491"/>
            <a:ext cx="7353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识别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上帝要带领你去得着的空旷田地。做好准备，在我们下一次上培训课时与他人分享。  </a:t>
            </a: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使用我们上面讨论过的策略为目标田地进行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祷告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 </a:t>
            </a: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识别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上帝要你第一个收割的平安之人。 </a:t>
            </a: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068" y="1335119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854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503126" y="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l"/>
            <a:r>
              <a:rPr lang="en-US" altLang="zh-C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altLang="zh-CN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教导它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约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4:4-32</a:t>
            </a:r>
            <a:r>
              <a:rPr lang="en-US" altLang="zh-CN" sz="2800" b="1" dirty="0">
                <a:solidFill>
                  <a:schemeClr val="bg1"/>
                </a:solidFill>
              </a:rPr>
              <a:t> :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774558" y="171637"/>
            <a:ext cx="480649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步骤二：</a:t>
            </a:r>
            <a:endParaRPr lang="en-US" altLang="zh-CN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广撒福音种子</a:t>
            </a:r>
          </a:p>
        </p:txBody>
      </p:sp>
      <p:sp>
        <p:nvSpPr>
          <p:cNvPr id="9" name="Rectangle 8"/>
          <p:cNvSpPr/>
          <p:nvPr/>
        </p:nvSpPr>
        <p:spPr>
          <a:xfrm>
            <a:off x="4560731" y="2092779"/>
            <a:ext cx="2954655" cy="64633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撒过种的田地</a:t>
            </a: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77" y="3138191"/>
            <a:ext cx="685800" cy="676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75" y="3863865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08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63998" y="-134543"/>
            <a:ext cx="4976715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987208" y="478465"/>
            <a:ext cx="4562119" cy="5586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buFont typeface="+mj-lt"/>
              <a:buAutoNum type="romanUcPeriod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本课有两个目标：</a:t>
            </a: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学习如何讲述</a:t>
            </a:r>
            <a:r>
              <a:rPr lang="zh-CN" altLang="en-US" sz="2800" b="1" u="sng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你</a:t>
            </a: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的</a:t>
            </a:r>
            <a:endParaRPr lang="en-US" altLang="zh-CN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indent="-339725" algn="l" defTabSz="457200"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    故事。</a:t>
            </a:r>
          </a:p>
          <a:p>
            <a:pPr marL="914400" indent="-339725" algn="l" defTabSz="457200">
              <a:buFont typeface="Arial" charset="0"/>
              <a:buChar char="•"/>
              <a:defRPr sz="1800">
                <a:effectLst/>
              </a:defRPr>
            </a:pP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学习如何讲述</a:t>
            </a:r>
            <a:r>
              <a:rPr lang="zh-CN" altLang="en-US" sz="2800" b="1" u="sng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耶稣</a:t>
            </a: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的故事。</a:t>
            </a:r>
          </a:p>
          <a:p>
            <a:pPr marL="914400" indent="-339725" algn="l" defTabSz="457200">
              <a:defRPr sz="1800">
                <a:effectLst/>
              </a:defRPr>
            </a:pPr>
            <a:endParaRPr lang="en-US" sz="32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42900" lvl="0" indent="-342900" algn="l" defTabSz="457200">
              <a:buFont typeface="Arial" charset="0"/>
              <a:buChar char="•"/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259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utterstock_257195944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-1"/>
            <a:ext cx="8909730" cy="6456397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3595718" y="1309711"/>
            <a:ext cx="1952573" cy="9144004"/>
          </a:xfrm>
          <a:prstGeom prst="rect">
            <a:avLst/>
          </a:prstGeom>
          <a:solidFill>
            <a:srgbClr val="0D0D0D">
              <a:alpha val="6705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3" name="Shape 597"/>
          <p:cNvSpPr/>
          <p:nvPr/>
        </p:nvSpPr>
        <p:spPr>
          <a:xfrm rot="16200000">
            <a:off x="4033719" y="-4024436"/>
            <a:ext cx="1076568" cy="9144004"/>
          </a:xfrm>
          <a:prstGeom prst="rect">
            <a:avLst/>
          </a:prstGeom>
          <a:solidFill>
            <a:srgbClr val="0D0D0D">
              <a:alpha val="6705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48294" y="129425"/>
            <a:ext cx="4647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rtl="0" latinLnBrk="1" hangingPunct="0">
              <a:buFont typeface="+mj-lt"/>
              <a:buAutoNum type="alphaUcPeriod"/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讲述你的故事</a:t>
            </a:r>
            <a:endParaRPr lang="en-US" sz="48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5706" y="505785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  <a:p>
            <a:pPr rtl="0" latinLnBrk="1" hangingPunct="0"/>
            <a:endParaRPr lang="en-US" sz="2800" b="1" dirty="0">
              <a:solidFill>
                <a:schemeClr val="bg1"/>
              </a:solidFill>
              <a:latin typeface="+mn-lt"/>
            </a:endParaRPr>
          </a:p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教导它</a:t>
            </a:r>
            <a:r>
              <a:rPr lang="en-US" altLang="zh-C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20" y="5045643"/>
            <a:ext cx="685800" cy="6769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519" y="5820364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73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utterstock_130714619 sm.jpg"/>
          <p:cNvPicPr/>
          <p:nvPr/>
        </p:nvPicPr>
        <p:blipFill>
          <a:blip r:embed="rId3" cstate="email">
            <a:lum bright="1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181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201" y="209535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03242" y="956593"/>
            <a:ext cx="85375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ln>
                  <a:solidFill>
                    <a:srgbClr val="000000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罗马书之路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b="1" dirty="0">
              <a:ln>
                <a:solidFill>
                  <a:srgbClr val="000000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buSzPts val="1200"/>
              <a:buFont typeface="+mj-lt"/>
              <a:buAutoNum type="alphaLcPeriod"/>
            </a:pPr>
            <a:r>
              <a:rPr lang="zh-CN" altLang="en-US" sz="2800" dirty="0">
                <a:ln>
                  <a:solidFill>
                    <a:srgbClr val="000000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我们的罪</a:t>
            </a:r>
            <a:r>
              <a:rPr lang="en-US" altLang="zh-CN" sz="2800" dirty="0">
                <a:ln>
                  <a:solidFill>
                    <a:srgbClr val="000000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zh-CN" altLang="en-US" sz="2800" dirty="0">
                <a:ln>
                  <a:solidFill>
                    <a:srgbClr val="000000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世人都犯了罪，亏缺了上帝的荣耀。” </a:t>
            </a:r>
            <a:r>
              <a:rPr lang="en-US" altLang="zh-CN" sz="2800" dirty="0">
                <a:ln>
                  <a:solidFill>
                    <a:srgbClr val="000000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ln>
                  <a:solidFill>
                    <a:srgbClr val="000000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罗马书 </a:t>
            </a:r>
            <a:r>
              <a:rPr lang="en-US" altLang="zh-CN" sz="2800" dirty="0">
                <a:ln>
                  <a:solidFill>
                    <a:srgbClr val="000000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3:23)</a:t>
            </a:r>
          </a:p>
          <a:p>
            <a:pPr marL="1143000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200" dirty="0">
              <a:ln>
                <a:solidFill>
                  <a:srgbClr val="000000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buSzPts val="1200"/>
              <a:buFont typeface="+mj-lt"/>
              <a:buAutoNum type="alphaLcPeriod"/>
            </a:pPr>
            <a:r>
              <a:rPr lang="zh-CN" altLang="en-US" sz="2800" dirty="0">
                <a:ln>
                  <a:solidFill>
                    <a:srgbClr val="000000"/>
                  </a:solidFill>
                </a:ln>
                <a:effectLst/>
              </a:rPr>
              <a:t>上帝的</a:t>
            </a:r>
            <a:r>
              <a:rPr lang="zh-CN" altLang="en-US" sz="2800" u="heavy" dirty="0">
                <a:ln>
                  <a:solidFill>
                    <a:srgbClr val="000000"/>
                  </a:solidFill>
                </a:ln>
                <a:effectLst/>
              </a:rPr>
              <a:t>答案</a:t>
            </a:r>
            <a:r>
              <a:rPr lang="zh-CN" altLang="en-US" sz="2800" dirty="0">
                <a:ln>
                  <a:solidFill>
                    <a:srgbClr val="000000"/>
                  </a:solidFill>
                </a:ln>
                <a:effectLst/>
              </a:rPr>
              <a:t>：“因为罪的工价乃是死；惟有上帝的恩赐，在我们的主基督耶稣里，乃是永生。”</a:t>
            </a:r>
            <a:r>
              <a:rPr lang="en-US" sz="2800" dirty="0">
                <a:ln>
                  <a:solidFill>
                    <a:srgbClr val="000000"/>
                  </a:solidFill>
                </a:ln>
                <a:effectLst/>
              </a:rPr>
              <a:t>           (</a:t>
            </a:r>
            <a:r>
              <a:rPr lang="zh-CN" altLang="en-US" sz="2800" dirty="0">
                <a:ln>
                  <a:solidFill>
                    <a:srgbClr val="000000"/>
                  </a:solidFill>
                </a:ln>
                <a:effectLst/>
              </a:rPr>
              <a:t>罗马书</a:t>
            </a:r>
            <a:r>
              <a:rPr lang="en-US" sz="2800" dirty="0">
                <a:ln>
                  <a:solidFill>
                    <a:srgbClr val="000000"/>
                  </a:solidFill>
                </a:ln>
                <a:effectLst/>
              </a:rPr>
              <a:t> 6:23)</a:t>
            </a: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LcPeriod"/>
            </a:pPr>
            <a:endParaRPr lang="en-US" sz="1200" dirty="0">
              <a:ln>
                <a:solidFill>
                  <a:srgbClr val="000000"/>
                </a:solidFill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buSzPts val="1200"/>
              <a:buFont typeface="+mj-lt"/>
              <a:buAutoNum type="alphaLcPeriod"/>
            </a:pPr>
            <a:r>
              <a:rPr lang="zh-CN" altLang="en-US" sz="2800" dirty="0">
                <a:ln>
                  <a:solidFill>
                    <a:srgbClr val="000000"/>
                  </a:solidFill>
                </a:ln>
                <a:effectLst/>
              </a:rPr>
              <a:t>上帝的牺牲： “惟有基督在我们还作罪人的时候为我们死，上帝的爱就在此向我们显明了”</a:t>
            </a:r>
            <a:r>
              <a:rPr lang="en-US" sz="2800" dirty="0">
                <a:ln>
                  <a:solidFill>
                    <a:srgbClr val="000000"/>
                  </a:solidFill>
                </a:ln>
                <a:effectLst/>
              </a:rPr>
              <a:t>                          (</a:t>
            </a:r>
            <a:r>
              <a:rPr lang="zh-CN" altLang="en-US" sz="2800" dirty="0">
                <a:ln>
                  <a:solidFill>
                    <a:srgbClr val="000000"/>
                  </a:solidFill>
                </a:ln>
                <a:effectLst/>
              </a:rPr>
              <a:t>罗马书</a:t>
            </a:r>
            <a:r>
              <a:rPr lang="en-US" sz="2800" dirty="0">
                <a:ln>
                  <a:solidFill>
                    <a:srgbClr val="000000"/>
                  </a:solidFill>
                </a:ln>
                <a:effectLst/>
              </a:rPr>
              <a:t> 5:8)</a:t>
            </a:r>
          </a:p>
          <a:p>
            <a:pPr marL="1143000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200" dirty="0">
              <a:ln>
                <a:solidFill>
                  <a:srgbClr val="000000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buSzPts val="1200"/>
              <a:buFont typeface="+mj-lt"/>
              <a:buAutoNum type="alphaLcPeriod"/>
            </a:pPr>
            <a:r>
              <a:rPr lang="zh-CN" altLang="en-US" sz="2800" dirty="0">
                <a:ln>
                  <a:solidFill>
                    <a:srgbClr val="000000"/>
                  </a:solidFill>
                </a:ln>
                <a:effectLst/>
              </a:rPr>
              <a:t>我们的</a:t>
            </a:r>
            <a:r>
              <a:rPr lang="zh-CN" altLang="en-US" sz="2800" u="heavy" dirty="0">
                <a:ln>
                  <a:solidFill>
                    <a:srgbClr val="000000"/>
                  </a:solidFill>
                </a:ln>
                <a:effectLst/>
              </a:rPr>
              <a:t>回应</a:t>
            </a:r>
            <a:r>
              <a:rPr lang="zh-CN" altLang="en-US" sz="2800" dirty="0">
                <a:ln>
                  <a:solidFill>
                    <a:srgbClr val="000000"/>
                  </a:solidFill>
                </a:ln>
                <a:effectLst/>
              </a:rPr>
              <a:t>： “你若口里宣认耶稣为主，心里信上帝叫他从死人中复活，就</a:t>
            </a:r>
            <a:r>
              <a:rPr lang="zh-CN" altLang="en-US" sz="2800" b="1" dirty="0">
                <a:ln>
                  <a:solidFill>
                    <a:srgbClr val="000000"/>
                  </a:solidFill>
                </a:ln>
                <a:effectLst/>
              </a:rPr>
              <a:t>必得救。”   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effectLst/>
              </a:rPr>
              <a:t>(</a:t>
            </a:r>
            <a:r>
              <a:rPr lang="zh-CN" altLang="en-US" sz="2800" b="1" dirty="0">
                <a:ln>
                  <a:solidFill>
                    <a:srgbClr val="000000"/>
                  </a:solidFill>
                </a:ln>
                <a:effectLst/>
              </a:rPr>
              <a:t>罗马书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effectLst/>
              </a:rPr>
              <a:t> 10:9)</a:t>
            </a: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LcPeriod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5627"/>
            <a:ext cx="8740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rtl="0" latinLnBrk="1" hangingPunct="0">
              <a:buFont typeface="+mj-lt"/>
              <a:buAutoNum type="alphaUcPeriod" startAt="2"/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讲述耶稣的故事</a:t>
            </a:r>
            <a:endParaRPr lang="en-US" sz="48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7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9573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分享它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870251" y="277967"/>
            <a:ext cx="4710798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步骤二：</a:t>
            </a:r>
            <a:endParaRPr lang="en-US" altLang="zh-CN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广撒福音种子</a:t>
            </a:r>
          </a:p>
          <a:p>
            <a:pPr defTabSz="457200">
              <a:defRPr sz="1800">
                <a:effectLst/>
              </a:defRPr>
            </a:pPr>
            <a:endParaRPr sz="36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3"/>
            <a:ext cx="4131129" cy="4382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37099"/>
            <a:ext cx="685800" cy="676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299" y="3429000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698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40627" y="0"/>
            <a:ext cx="5400088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377372" y="61679"/>
            <a:ext cx="4186163" cy="697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我们每一堂课</a:t>
            </a:r>
            <a:endParaRPr lang="en-US" altLang="zh-CN" sz="48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的目标是：</a:t>
            </a:r>
            <a:endParaRPr sz="4800" dirty="0">
              <a:solidFill>
                <a:srgbClr val="FF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endParaRPr lang="en-US" altLang="zh-CN" sz="2300" b="1" dirty="0">
              <a:solidFill>
                <a:srgbClr val="FFFFFF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2800" b="1" dirty="0">
                <a:solidFill>
                  <a:schemeClr val="bg1"/>
                </a:solidFill>
                <a:effectLst/>
              </a:rPr>
              <a:t>教导它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effectLst/>
              </a:rPr>
              <a:t>通过研经讨论。</a:t>
            </a:r>
            <a:endParaRPr lang="en-US" sz="2800" dirty="0">
              <a:effectLst/>
            </a:endParaRPr>
          </a:p>
          <a:p>
            <a:pPr algn="l" defTabSz="457200">
              <a:defRPr sz="1800">
                <a:effectLst/>
              </a:defRPr>
            </a:pPr>
            <a:endParaRPr lang="en-US" altLang="zh-CN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以大概五人为一小组，进行角色扮演。</a:t>
            </a:r>
            <a:endParaRPr lang="en-US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endParaRPr lang="en-US" altLang="zh-CN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分享它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每个五人小组要向全体学员分享该课所得。</a:t>
            </a:r>
            <a:endParaRPr lang="en-US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endParaRPr lang="en-US" sz="2800" b="1" dirty="0">
              <a:solidFill>
                <a:schemeClr val="bg1"/>
              </a:solidFill>
              <a:effectLst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2800" b="1" dirty="0">
                <a:solidFill>
                  <a:schemeClr val="bg1"/>
                </a:solidFill>
                <a:effectLst/>
              </a:rPr>
              <a:t>应用它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effectLst/>
              </a:rPr>
              <a:t>每人在接下来的一个月里将所学所得应用于自己的生活和事工。</a:t>
            </a:r>
            <a:endParaRPr lang="en-US" sz="2800" b="1" dirty="0">
              <a:solidFill>
                <a:schemeClr val="bg1"/>
              </a:solidFill>
              <a:effectLst/>
            </a:endParaRPr>
          </a:p>
          <a:p>
            <a:pPr lvl="0" algn="l" defTabSz="457200">
              <a:defRPr sz="1800">
                <a:effectLst/>
              </a:defRPr>
            </a:pP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882" y="1901009"/>
            <a:ext cx="685501" cy="676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082" y="2957737"/>
            <a:ext cx="685800" cy="676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308" y="4152677"/>
            <a:ext cx="685501" cy="67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328" y="5375453"/>
            <a:ext cx="685501" cy="6766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-3" y="214489"/>
            <a:ext cx="8740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步骤二：广撒福音种子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3167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应用它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7073" y="2023235"/>
            <a:ext cx="64053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</a:rPr>
              <a:t>复习</a:t>
            </a:r>
            <a:r>
              <a:rPr lang="zh-CN" altLang="en-US" sz="2800" dirty="0">
                <a:solidFill>
                  <a:schemeClr val="bg1"/>
                </a:solidFill>
              </a:rPr>
              <a:t>“罗马书之路”和你的故事，以便传福音时能驾轻就熟。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marL="514350" lvl="0" indent="-514350" algn="l"/>
            <a:endParaRPr lang="en-US" sz="2800" dirty="0">
              <a:solidFill>
                <a:schemeClr val="bg1"/>
              </a:solidFill>
            </a:endParaRPr>
          </a:p>
          <a:p>
            <a:pPr marL="514350" indent="-514350" algn="l"/>
            <a:r>
              <a:rPr lang="en-US" altLang="zh-CN" sz="2800" b="1" dirty="0">
                <a:solidFill>
                  <a:schemeClr val="bg1"/>
                </a:solidFill>
              </a:rPr>
              <a:t>2. </a:t>
            </a:r>
            <a:r>
              <a:rPr lang="zh-CN" altLang="en-US" sz="2800" b="1" dirty="0">
                <a:solidFill>
                  <a:schemeClr val="bg1"/>
                </a:solidFill>
              </a:rPr>
              <a:t>完成这份至少二十人的福音对象名单</a:t>
            </a:r>
            <a:r>
              <a:rPr lang="zh-CN" altLang="en-US" sz="2800" dirty="0">
                <a:solidFill>
                  <a:schemeClr val="bg1"/>
                </a:solidFill>
              </a:rPr>
              <a:t>，若可能的话，将之扩大到四十人。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marL="514350" indent="-514350" algn="l"/>
            <a:endParaRPr lang="en-US" sz="2800" dirty="0">
              <a:solidFill>
                <a:schemeClr val="bg1"/>
              </a:solidFill>
            </a:endParaRPr>
          </a:p>
          <a:p>
            <a:pPr marL="514350" lvl="0" indent="-514350" algn="l"/>
            <a:r>
              <a:rPr lang="en-US" altLang="zh-CN" sz="2800" b="1" dirty="0">
                <a:solidFill>
                  <a:schemeClr val="bg1"/>
                </a:solidFill>
              </a:rPr>
              <a:t>3. </a:t>
            </a:r>
            <a:r>
              <a:rPr lang="zh-CN" altLang="en-US" sz="2800" b="1" dirty="0">
                <a:solidFill>
                  <a:schemeClr val="bg1"/>
                </a:solidFill>
              </a:rPr>
              <a:t>讲述</a:t>
            </a:r>
            <a:r>
              <a:rPr lang="zh-CN" altLang="en-US" sz="2800" dirty="0">
                <a:solidFill>
                  <a:schemeClr val="bg1"/>
                </a:solidFill>
              </a:rPr>
              <a:t>你的故事和耶稣的故事（罗马书之路）给</a:t>
            </a:r>
            <a:r>
              <a:rPr lang="en-US" altLang="zh-CN" sz="2800" dirty="0">
                <a:solidFill>
                  <a:schemeClr val="bg1"/>
                </a:solidFill>
              </a:rPr>
              <a:t>__________</a:t>
            </a:r>
            <a:r>
              <a:rPr lang="zh-CN" altLang="en-US" sz="2800" dirty="0">
                <a:solidFill>
                  <a:schemeClr val="bg1"/>
                </a:solidFill>
              </a:rPr>
              <a:t>听。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836" y="1163331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733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教导它</a:t>
            </a:r>
            <a:r>
              <a:rPr lang="en-US" altLang="zh-C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107839"/>
            <a:ext cx="505679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步骤三：</a:t>
            </a:r>
            <a:endParaRPr lang="en-US" altLang="zh-CN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精心耕作田地</a:t>
            </a:r>
            <a:endParaRPr sz="48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5084" y="1937460"/>
            <a:ext cx="3005951" cy="76944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成长的田地</a:t>
            </a: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936" y="3060242"/>
            <a:ext cx="685800" cy="676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235" y="3845108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267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064000" y="694960"/>
            <a:ext cx="4517049" cy="472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buFont typeface="+mj-lt"/>
              <a:buAutoNum type="romanUcPeriod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本课的两个目标：</a:t>
            </a:r>
            <a:endParaRPr lang="en-US" altLang="zh-CN" sz="48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571500" indent="-57150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indent="-339725" algn="l" defTabSz="457200">
              <a:lnSpc>
                <a:spcPct val="150000"/>
              </a:lnSpc>
              <a:buFont typeface="Arial" charset="0"/>
              <a:buChar char="•"/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学习有关吃</a:t>
            </a:r>
            <a:r>
              <a:rPr lang="zh-CN" altLang="en-US" sz="2800" b="1" u="sng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软</a:t>
            </a: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食。</a:t>
            </a: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indent="-339725" algn="l" defTabSz="457200">
              <a:lnSpc>
                <a:spcPct val="150000"/>
              </a:lnSpc>
              <a:buFont typeface="Arial" charset="0"/>
              <a:buChar char="•"/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学习有关吃</a:t>
            </a:r>
            <a:r>
              <a:rPr lang="zh-CN" altLang="en-US" sz="2800" b="1" u="sng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硬</a:t>
            </a: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食。</a:t>
            </a:r>
          </a:p>
          <a:p>
            <a:pPr marL="914400" indent="-339725" algn="l" defTabSz="457200">
              <a:buFont typeface="Arial" charset="0"/>
              <a:buChar char="•"/>
              <a:defRPr sz="1800">
                <a:effectLst/>
              </a:defRPr>
            </a:pPr>
            <a:endParaRPr lang="en-US" sz="32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42900" lvl="0" indent="-342900" algn="l" defTabSz="457200">
              <a:buFont typeface="Arial" charset="0"/>
              <a:buChar char="•"/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9733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023360" y="1087821"/>
            <a:ext cx="4592320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lt"/>
              </a:rPr>
              <a:t>“我（使徒保罗）栽种了，亚波罗浇灌了，惟有上帝使它生长。” 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zh-CN" altLang="en-US" sz="3200" b="1" dirty="0">
                <a:solidFill>
                  <a:schemeClr val="bg1"/>
                </a:solidFill>
                <a:latin typeface="+mn-lt"/>
              </a:rPr>
              <a:t>林前 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</a:rPr>
              <a:t>3:6)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endParaRPr lang="en-US" altLang="zh-CN" sz="3200" b="1" dirty="0">
              <a:solidFill>
                <a:schemeClr val="bg1"/>
              </a:solidFill>
              <a:latin typeface="+mn-lt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+mn-lt"/>
              </a:rPr>
              <a:t>来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5:12-14</a:t>
            </a: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260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utterstock_114012922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170" y="-44402"/>
            <a:ext cx="9232340" cy="6946804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-46161" y="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183671" y="681569"/>
            <a:ext cx="4517049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大使命原则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#6 —— 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新堂会的核心工作永远是帮助人归信基督，成长成熟，成为基督的跟随者。</a:t>
            </a:r>
            <a:endParaRPr lang="en-US" altLang="zh-CN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085850" lvl="0" indent="-514350" algn="l" defTabSz="457200">
              <a:buFont typeface="+mj-lt"/>
              <a:buAutoNum type="alphaUcPeriod"/>
              <a:defRPr sz="1800">
                <a:effectLst/>
              </a:defRPr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软食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: </a:t>
            </a:r>
          </a:p>
          <a:p>
            <a:pPr marL="571500" lvl="0" algn="l" defTabSz="457200">
              <a:defRPr sz="1800">
                <a:effectLst/>
              </a:defRPr>
            </a:pP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   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徒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2:38-47</a:t>
            </a:r>
          </a:p>
          <a:p>
            <a:pPr lvl="0" algn="l" defTabSz="457200">
              <a:defRPr sz="1800">
                <a:effectLst/>
              </a:defRPr>
            </a:pPr>
            <a:endParaRPr lang="en-US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42900" lvl="0" indent="-342900" algn="l" defTabSz="457200">
              <a:buFont typeface="Arial" charset="0"/>
              <a:buChar char="•"/>
              <a:defRPr sz="1800">
                <a:effectLst/>
              </a:defRPr>
            </a:pPr>
            <a:endParaRPr lang="en-US" sz="28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555" name="image2.pdf" descr="logo_CPE.wm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57" y="7386811"/>
            <a:ext cx="2056508" cy="749697"/>
          </a:xfrm>
          <a:prstGeom prst="rect">
            <a:avLst/>
          </a:prstGeom>
          <a:ln w="12700">
            <a:miter lim="400000"/>
          </a:ln>
          <a:effectLst>
            <a:outerShdw blurRad="25400" dist="25400" dir="3960000" rotWithShape="0">
              <a:srgbClr val="333333"/>
            </a:outerShdw>
          </a:effectLst>
        </p:spPr>
      </p:pic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8705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7737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2892774" y="-83488"/>
            <a:ext cx="5876973" cy="6908188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638175" algn="l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953410" y="264752"/>
            <a:ext cx="547846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4800" b="1" dirty="0">
                <a:solidFill>
                  <a:srgbClr val="FF7010"/>
                </a:solidFill>
                <a:latin typeface="Times New Roman"/>
              </a:rPr>
              <a:t>七道基本命令</a:t>
            </a:r>
            <a:endParaRPr lang="en-US" sz="4800" b="1" dirty="0">
              <a:solidFill>
                <a:srgbClr val="FF7010"/>
              </a:solid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7990" y="1431616"/>
            <a:ext cx="5351427" cy="2849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381125" indent="-742950" algn="l">
              <a:lnSpc>
                <a:spcPts val="4320"/>
              </a:lnSpc>
              <a:buFont typeface="+mj-lt"/>
              <a:buAutoNum type="arabicPeriod"/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悔改并相信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3275" indent="-739775" algn="l">
              <a:lnSpc>
                <a:spcPts val="432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徒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2:38, 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路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19:1-10)</a:t>
            </a:r>
          </a:p>
          <a:p>
            <a:pPr marL="1381125" indent="-742950" algn="l">
              <a:lnSpc>
                <a:spcPts val="4320"/>
              </a:lnSpc>
              <a:buFont typeface="+mj-lt"/>
              <a:buAutoNum type="arabicPeriod" startAt="2"/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受洗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8175" algn="l">
              <a:lnSpc>
                <a:spcPts val="432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徒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2:38, 41)</a:t>
            </a:r>
          </a:p>
          <a:p>
            <a:pPr marL="0" marR="0" indent="0" algn="ctr" defTabSz="914400" rtl="0" fontAlgn="auto" latinLnBrk="1" hangingPunct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5062" y="4374576"/>
            <a:ext cx="332865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r>
              <a:rPr lang="en-US" altLang="zh-C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6306" y="-475993"/>
            <a:ext cx="4131129" cy="43390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521" y="4374576"/>
            <a:ext cx="685800" cy="6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042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utterstock_203151703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87291" y="-126816"/>
            <a:ext cx="4431119" cy="6994844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83488"/>
            <a:ext cx="4976715" cy="6908188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638175" algn="l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793030" y="309447"/>
            <a:ext cx="497671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七道基本命令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2456" y="1902709"/>
            <a:ext cx="4796061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zh-CN" altLang="en-US" sz="36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祷告 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徒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2:32)</a:t>
            </a:r>
          </a:p>
          <a:p>
            <a:pPr marL="638175" algn="l"/>
            <a:r>
              <a:rPr lang="en-US" sz="28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       </a:t>
            </a:r>
          </a:p>
          <a:p>
            <a:pPr marL="638175"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主祷文</a:t>
            </a:r>
            <a:endParaRPr lang="en-US" sz="2800" b="1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  <a:p>
            <a:pPr marL="638175" algn="l"/>
            <a:r>
              <a:rPr lang="en-US" sz="28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        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太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. 6:9-13)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2713" y="4165053"/>
            <a:ext cx="332865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r>
              <a:rPr lang="en-US" altLang="zh-C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5453" y="5025859"/>
            <a:ext cx="2163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分享它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312" y="4087921"/>
            <a:ext cx="685800" cy="6769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11" y="4872423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3719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77967"/>
            <a:ext cx="5056799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七道基本命令</a:t>
            </a:r>
          </a:p>
          <a:p>
            <a:pPr defTabSz="457200">
              <a:defRPr sz="1800">
                <a:effectLst/>
              </a:defRPr>
            </a:pPr>
            <a:endParaRPr sz="40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2784" y="1924493"/>
            <a:ext cx="4807930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742950" indent="-742950" algn="l">
              <a:buFont typeface="+mj-lt"/>
              <a:buAutoNum type="arabicPeriod" startAt="4"/>
            </a:pPr>
            <a:r>
              <a:rPr lang="zh-CN" altLang="en-US" sz="3600" b="1" u="sng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仁爱</a:t>
            </a:r>
            <a:r>
              <a:rPr lang="en-US" sz="3600" b="1" u="sng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徒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2:45)</a:t>
            </a:r>
          </a:p>
          <a:p>
            <a:pPr marL="742950" indent="-742950" algn="l">
              <a:buFont typeface="+mj-lt"/>
              <a:buAutoNum type="arabicPeriod" startAt="4"/>
            </a:pPr>
            <a:endParaRPr lang="en-US" sz="3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indent="-742950" algn="l">
              <a:buFont typeface="+mj-lt"/>
              <a:buAutoNum type="arabicPeriod" startAt="4"/>
            </a:pPr>
            <a:r>
              <a:rPr lang="zh-CN" alt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主的</a:t>
            </a:r>
            <a:r>
              <a:rPr lang="zh-CN" altLang="en-US" sz="3600" b="1" u="sng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圣餐</a:t>
            </a:r>
            <a:endParaRPr lang="en-US" sz="3600" b="1" u="sng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 (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徒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2:42 &amp; 46)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sym typeface="Calibri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7481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77967"/>
            <a:ext cx="50567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zh-CN" altLang="en-US" sz="4800" b="1" dirty="0">
                <a:solidFill>
                  <a:srgbClr val="FF7010"/>
                </a:solidFill>
                <a:latin typeface="Times New Roman"/>
              </a:rPr>
              <a:t>七道基本命令</a:t>
            </a:r>
            <a:endParaRPr lang="en-US" sz="4800" b="1" dirty="0">
              <a:solidFill>
                <a:srgbClr val="FF701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4260" y="2375175"/>
            <a:ext cx="3301137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分享它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应用它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sym typeface="Calibri"/>
            </a:endParaRPr>
          </a:p>
        </p:txBody>
      </p:sp>
      <p:sp>
        <p:nvSpPr>
          <p:cNvPr id="13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21" y="2260408"/>
            <a:ext cx="685800" cy="676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014" y="3140462"/>
            <a:ext cx="685501" cy="6766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20" y="4020222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5635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306371" y="291085"/>
            <a:ext cx="446187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zh-CN" altLang="en-US" sz="4800" b="1" dirty="0">
                <a:solidFill>
                  <a:srgbClr val="FF7010"/>
                </a:solidFill>
                <a:latin typeface="Times New Roman"/>
              </a:rPr>
              <a:t>七道基本命令</a:t>
            </a:r>
            <a:endParaRPr lang="en-US" sz="4800" b="1" dirty="0">
              <a:solidFill>
                <a:srgbClr val="FF701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0" y="1912673"/>
            <a:ext cx="5056799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742950" indent="-742950" algn="l">
              <a:buFont typeface="+mj-lt"/>
              <a:buAutoNum type="arabicPeriod" startAt="6"/>
            </a:pPr>
            <a:r>
              <a:rPr lang="zh-CN" altLang="en-US" sz="3600" b="1" u="sng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奉献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徒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2:44-45;                 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可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12:41-44)</a:t>
            </a:r>
          </a:p>
          <a:p>
            <a:pPr marL="742950" indent="-742950" algn="l">
              <a:buFont typeface="+mj-lt"/>
              <a:buAutoNum type="arabicPeriod" startAt="6"/>
            </a:pPr>
            <a:endParaRPr lang="en-US" sz="3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indent="-742950" algn="l">
              <a:buFont typeface="+mj-lt"/>
              <a:buAutoNum type="arabicPeriod" startAt="6"/>
            </a:pPr>
            <a:r>
              <a:rPr lang="zh-CN" alt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去生产</a:t>
            </a:r>
            <a:r>
              <a:rPr lang="zh-CN" altLang="en-US" sz="3600" b="1" u="sng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门徒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徒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2:47; 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太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28:19-20)</a:t>
            </a: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146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001795"/>
            <a:ext cx="9144001" cy="4881757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7679" y="45944"/>
            <a:ext cx="8168640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rtl="0" latinLnBrk="1" hangingPunct="0"/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步骤一：放眼空旷田地</a:t>
            </a:r>
            <a:endParaRPr lang="en-US" altLang="zh-CN" sz="4800" b="1" dirty="0">
              <a:solidFill>
                <a:srgbClr val="FF7010"/>
              </a:solidFill>
              <a:latin typeface="+mn-lt"/>
            </a:endParaRPr>
          </a:p>
          <a:p>
            <a:pPr rtl="0" latinLnBrk="1" hangingPunct="0"/>
            <a:r>
              <a:rPr lang="zh-CN" altLang="en-US" sz="3600" b="1" dirty="0">
                <a:solidFill>
                  <a:schemeClr val="bg1"/>
                </a:solidFill>
              </a:rPr>
              <a:t>          空旷田地</a:t>
            </a:r>
            <a:endParaRPr lang="en-US" altLang="zh-CN" sz="3600" b="1" dirty="0">
              <a:solidFill>
                <a:srgbClr val="FF7010"/>
              </a:solidFill>
              <a:latin typeface="+mn-lt"/>
            </a:endParaRPr>
          </a:p>
          <a:p>
            <a:pPr rtl="0" latinLnBrk="1" hangingPunct="0"/>
            <a:endParaRPr lang="zh-CN" altLang="en-US" sz="4800" b="1" dirty="0">
              <a:solidFill>
                <a:srgbClr val="FF7010"/>
              </a:solidFill>
              <a:latin typeface="+mn-lt"/>
            </a:endParaRPr>
          </a:p>
          <a:p>
            <a:pPr rtl="0" latinLnBrk="1" hangingPunct="0"/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4250" y="1324105"/>
            <a:ext cx="288607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rtl="0" latinLnBrk="1" hangingPunct="0"/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sym typeface="Calibri"/>
              </a:rPr>
              <a:t>教导它</a:t>
            </a: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sym typeface="Calibri"/>
              </a:rPr>
              <a:t>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sym typeface="Calibri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694" y="1324105"/>
            <a:ext cx="685501" cy="6766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-3" y="214489"/>
            <a:ext cx="8740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步骤三</a:t>
            </a:r>
            <a:r>
              <a:rPr lang="en-US" sz="4800" b="1" dirty="0">
                <a:solidFill>
                  <a:srgbClr val="FF7010"/>
                </a:solidFill>
                <a:latin typeface="+mn-lt"/>
              </a:rPr>
              <a:t>: 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精心耕作田地</a:t>
            </a:r>
            <a:endParaRPr lang="en-US" sz="48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" y="1045486"/>
            <a:ext cx="82530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使用动作来帮助阐明和记住下面七条：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悔改相信：俯首低头，并转往另一个方向。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受浸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手放头上，下到水里。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祷告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双手做出祈祷的姿势。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热爱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双手交叉放在心上。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圣餐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手放在嘴边，做出吃喝的动作。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奉献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手从口袋里抽出来，作奉献的动作。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生产门徒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胳膊揽肩，带朋友一同前行。</a:t>
            </a:r>
          </a:p>
        </p:txBody>
      </p:sp>
      <p:sp>
        <p:nvSpPr>
          <p:cNvPr id="6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3653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0" y="-3330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77967"/>
            <a:ext cx="50567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zh-CN" altLang="en-US" sz="4800" b="1" dirty="0">
                <a:solidFill>
                  <a:srgbClr val="FF7010"/>
                </a:solidFill>
                <a:latin typeface="Times New Roman"/>
              </a:rPr>
              <a:t>七道基本命令</a:t>
            </a:r>
            <a:endParaRPr lang="en-US" sz="4800" b="1" dirty="0">
              <a:solidFill>
                <a:srgbClr val="FF701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4260" y="2375175"/>
            <a:ext cx="3301137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分享它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应用它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sym typeface="Calibri"/>
            </a:endParaRPr>
          </a:p>
        </p:txBody>
      </p:sp>
      <p:sp>
        <p:nvSpPr>
          <p:cNvPr id="13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20" y="2260408"/>
            <a:ext cx="685800" cy="676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18" y="3140462"/>
            <a:ext cx="685501" cy="6766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19" y="4020222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821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508000" algn="l"/>
            <a:endParaRPr lang="en-US" altLang="zh-CN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8000" algn="l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“惟独长大成人的才能吃干粮，他们的心窍因练习而灵活，能分辨善恶了。”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来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5:14)</a:t>
            </a:r>
          </a:p>
          <a:p>
            <a:pPr marL="508000" algn="l"/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14169"/>
            <a:ext cx="505679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步骤三：</a:t>
            </a:r>
            <a:endParaRPr lang="en-US" altLang="zh-CN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精心耕作田地</a:t>
            </a:r>
            <a:endParaRPr sz="48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0" y="1912673"/>
            <a:ext cx="505679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742950" indent="-742950" algn="l">
              <a:buFont typeface="+mj-lt"/>
              <a:buAutoNum type="alphaUcPeriod" startAt="2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硬食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0060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688189" y="-33300"/>
            <a:ext cx="4984599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 上帝的道是活泼的，是有功效的，比一切两刃的剑更锋利，甚至魂与灵、骨节与骨髓，都能刺入、剖开，连心中的思念和主意都能辨明。”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来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4:12)</a:t>
            </a:r>
          </a:p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889116" y="132472"/>
            <a:ext cx="4804938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步骤三：</a:t>
            </a:r>
            <a:endParaRPr lang="en-US" altLang="zh-CN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精心耕作田地</a:t>
            </a:r>
            <a:endParaRPr sz="48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9659" y="1755297"/>
            <a:ext cx="505679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圣经学习的“宝剑之法”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3419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149756"/>
            <a:ext cx="5299363" cy="6306641"/>
          </a:xfrm>
          <a:prstGeom prst="rect">
            <a:avLst/>
          </a:prstGeom>
        </p:spPr>
      </p:pic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6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694743"/>
            <a:ext cx="1887407" cy="858585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32500" y="918599"/>
            <a:ext cx="2679824" cy="88893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这章节告诉我                         有关上帝什么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60096" y="5167423"/>
            <a:ext cx="2679824" cy="95693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这章节告诉我                            有关人的什么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54314" y="2706986"/>
            <a:ext cx="1831110" cy="57036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有无可效仿的榜样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949934" y="2706986"/>
            <a:ext cx="1937440" cy="92934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有无可遵守的命令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4314" y="385857"/>
            <a:ext cx="4656849" cy="461663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4314" y="393404"/>
            <a:ext cx="4526730" cy="434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宝剑之法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2471872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0" y="-3330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77967"/>
            <a:ext cx="5056799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圣经学习的</a:t>
            </a:r>
            <a:endParaRPr lang="en-US" altLang="zh-CN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“宝剑之法”</a:t>
            </a:r>
            <a:endParaRPr lang="en-US" altLang="zh-CN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defTabSz="457200">
              <a:defRPr sz="1800">
                <a:effectLst/>
              </a:defRPr>
            </a:pPr>
            <a:r>
              <a:rPr 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来</a:t>
            </a:r>
            <a:r>
              <a:rPr 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4:12)</a:t>
            </a:r>
            <a:endParaRPr sz="48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7780" y="3132148"/>
            <a:ext cx="3301137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分享它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3" y="3057224"/>
            <a:ext cx="685800" cy="676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3" y="3897784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5781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-1" y="214489"/>
            <a:ext cx="8740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步骤三：精心耕作田地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4060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应用它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421" y="2331592"/>
            <a:ext cx="81612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marR="0" lvl="0" indent="-46196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自己先练习使用“宝剑之法”来学习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圣经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》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。 </a:t>
            </a:r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461963" marR="0" lvl="0" indent="-46196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zh-CN" altLang="en-US" sz="20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461963" marR="0" lvl="0" indent="-46196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要其他人与你一起使用“宝剑之法”来学习</a:t>
            </a:r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461963" marR="0" lvl="0" indent="-461963" algn="l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《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圣经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》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。 </a:t>
            </a:r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461963" marR="0" lvl="0" indent="-461963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 </a:t>
            </a:r>
          </a:p>
          <a:p>
            <a:pPr marL="461963" marR="0" lvl="0" indent="-461963" algn="l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3.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训练其他人使用“宝剑之法”来学习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圣经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》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314" y="1331615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3586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r>
              <a:rPr lang="en-US" altLang="zh-C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教导它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r>
              <a:rPr lang="en-US" altLang="zh-C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785190" y="191386"/>
            <a:ext cx="4881643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步骤四：</a:t>
            </a:r>
            <a:endParaRPr lang="en-US" altLang="zh-CN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欢欣收获庄稼</a:t>
            </a:r>
            <a:endParaRPr sz="48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7007" y="2031224"/>
            <a:ext cx="3005951" cy="76944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丰收的田地</a:t>
            </a: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007" y="3237391"/>
            <a:ext cx="685800" cy="6769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10807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138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064000" y="582241"/>
            <a:ext cx="4517049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buFont typeface="+mj-lt"/>
              <a:buAutoNum type="romanUcPeriod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本课的两个目标：</a:t>
            </a:r>
            <a:endParaRPr lang="en-US" sz="4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indent="-339725" algn="l" defTabSz="457200">
              <a:buFont typeface="Arial" charset="0"/>
              <a:buChar char="•"/>
              <a:defRPr sz="1800">
                <a:effectLst/>
              </a:defRPr>
            </a:pPr>
            <a:endParaRPr lang="en-US" altLang="zh-CN" sz="20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学习如何聚集信徒。 </a:t>
            </a: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学习如何任命领袖。 </a:t>
            </a:r>
          </a:p>
          <a:p>
            <a:pPr marL="914400" indent="-339725" algn="l" defTabSz="457200">
              <a:buFont typeface="Arial" charset="0"/>
              <a:buChar char="•"/>
              <a:defRPr sz="1800">
                <a:effectLst/>
              </a:defRPr>
            </a:pP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3265" y="3561907"/>
            <a:ext cx="398778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14350" lvl="2" indent="-514350" algn="l" rtl="0" latinLnBrk="1" hangingPunct="0">
              <a:buFont typeface="+mj-lt"/>
              <a:buAutoNum type="alphaUcPeriod"/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召聚</a:t>
            </a:r>
            <a:r>
              <a:rPr lang="zh-CN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信徒</a:t>
            </a:r>
            <a:endParaRPr lang="en-US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latinLnBrk="1" hangingPunct="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徒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2:38-47)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sym typeface="Calibri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1947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0" y="-3330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83137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20910"/>
            <a:ext cx="50567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九项实务</a:t>
            </a:r>
            <a:endParaRPr lang="en-US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7780" y="3132148"/>
            <a:ext cx="3083269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分享它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应用它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Shape 554"/>
          <p:cNvSpPr/>
          <p:nvPr/>
        </p:nvSpPr>
        <p:spPr>
          <a:xfrm>
            <a:off x="3524250" y="1153778"/>
            <a:ext cx="505679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indent="-742950" algn="l" defTabSz="457200">
              <a:buFont typeface="+mj-lt"/>
              <a:buAutoNum type="arabicPeriod"/>
              <a:defRPr sz="1800">
                <a:effectLst/>
              </a:defRPr>
            </a:pPr>
            <a:r>
              <a:rPr lang="zh-CN" altLang="en-US" sz="4800" b="1" u="sng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救恩</a:t>
            </a:r>
            <a:endParaRPr lang="en-US" sz="4800" b="1" u="sng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marL="796925" indent="-796925" algn="l" defTabSz="457200">
              <a:defRPr sz="1800">
                <a:effectLst/>
              </a:defRPr>
            </a:pPr>
            <a:r>
              <a:rPr 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	(</a:t>
            </a: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徒</a:t>
            </a:r>
            <a:r>
              <a:rPr 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2:38-41)</a:t>
            </a:r>
          </a:p>
        </p:txBody>
      </p:sp>
      <p:sp>
        <p:nvSpPr>
          <p:cNvPr id="15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3" y="3057224"/>
            <a:ext cx="685800" cy="6769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3" y="3933625"/>
            <a:ext cx="685501" cy="6766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2" y="4805455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8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0"/>
            <a:ext cx="8823261" cy="6941488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2892775" y="0"/>
            <a:ext cx="5876972" cy="68247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2892775" y="1418897"/>
            <a:ext cx="5570802" cy="3631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I.  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上帝的关注点</a:t>
            </a:r>
            <a:r>
              <a:rPr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:</a:t>
            </a:r>
            <a:endParaRPr sz="48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457200" algn="l" defTabSz="457200">
              <a:buAutoNum type="alphaUcPeriod"/>
              <a:defRPr sz="1800">
                <a:effectLst/>
              </a:defRPr>
            </a:pP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上帝的终极</a:t>
            </a:r>
            <a:r>
              <a:rPr lang="zh-CN" altLang="en-US" sz="2800" b="1" u="sng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异象</a:t>
            </a:r>
            <a:endParaRPr lang="en-US" sz="28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8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744538" lvl="0" algn="l" defTabSz="457200">
              <a:defRPr sz="1800">
                <a:effectLst/>
              </a:defRPr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“全地都必认识耶和华的荣耀， 好像水充满海洋一般。”   （哈巴谷书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2:14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）</a:t>
            </a:r>
          </a:p>
          <a:p>
            <a:pPr lvl="0" algn="l" defTabSz="457200"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8498" y="-398278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0314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495209" y="162718"/>
            <a:ext cx="2831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en-US" sz="4800" b="1" dirty="0">
                <a:solidFill>
                  <a:srgbClr val="FF7010"/>
                </a:solidFill>
                <a:latin typeface="+mn-lt"/>
              </a:rPr>
              <a:t> 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九项实务</a:t>
            </a:r>
            <a:endParaRPr lang="en-US" sz="48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707" y="2309014"/>
            <a:ext cx="71013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</a:rPr>
              <a:t>“彼得对他们说：‘你们各人要悔改，奉耶稣基督的名受洗，使你们的罪得赦免，就会领受所赐的圣灵。’”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zh-CN" altLang="en-US" sz="2800" b="1" dirty="0">
                <a:solidFill>
                  <a:schemeClr val="bg1"/>
                </a:solidFill>
              </a:rPr>
              <a:t>使徒行传</a:t>
            </a:r>
            <a:r>
              <a:rPr lang="en-US" sz="2800" b="1" dirty="0">
                <a:solidFill>
                  <a:schemeClr val="bg1"/>
                </a:solidFill>
              </a:rPr>
              <a:t> 2:38)</a:t>
            </a:r>
            <a:br>
              <a:rPr 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“于是领受他话的人，都受了洗；那一天，门徒约添了三千人。”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使徒行传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2:41)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8716" y="1080339"/>
            <a:ext cx="5636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rtl="0" latinLnBrk="1" hangingPunct="0">
              <a:buFont typeface="+mj-lt"/>
              <a:buAutoNum type="arabicPeriod" startAt="2"/>
            </a:pPr>
            <a:r>
              <a:rPr lang="zh-CN" altLang="en-US" sz="4800" b="1" u="sng" dirty="0">
                <a:solidFill>
                  <a:srgbClr val="FF7010"/>
                </a:solidFill>
                <a:latin typeface="+mn-lt"/>
              </a:rPr>
              <a:t>洗礼 </a:t>
            </a:r>
            <a:r>
              <a:rPr lang="en-US" sz="4800" b="1" dirty="0">
                <a:solidFill>
                  <a:srgbClr val="FF7010"/>
                </a:solidFill>
                <a:latin typeface="+mn-lt"/>
              </a:rPr>
              <a:t>(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徒</a:t>
            </a:r>
            <a:r>
              <a:rPr lang="en-US" sz="4800" b="1" dirty="0">
                <a:solidFill>
                  <a:srgbClr val="FF7010"/>
                </a:solidFill>
                <a:latin typeface="+mn-lt"/>
              </a:rPr>
              <a:t>2:38, 41)</a:t>
            </a:r>
          </a:p>
        </p:txBody>
      </p:sp>
      <p:sp>
        <p:nvSpPr>
          <p:cNvPr id="8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4875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0" y="-3330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65281" y="0"/>
            <a:ext cx="5463376" cy="6858000"/>
          </a:xfrm>
          <a:prstGeom prst="rect">
            <a:avLst/>
          </a:prstGeom>
          <a:solidFill>
            <a:srgbClr val="0D0D0D">
              <a:alpha val="83137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487624" y="167745"/>
            <a:ext cx="50567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</a:rPr>
              <a:t>九项实务</a:t>
            </a:r>
            <a:endParaRPr lang="en-US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9574" y="5132551"/>
            <a:ext cx="330113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分享它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Shape 554"/>
          <p:cNvSpPr/>
          <p:nvPr/>
        </p:nvSpPr>
        <p:spPr>
          <a:xfrm>
            <a:off x="3551422" y="998742"/>
            <a:ext cx="5056799" cy="4985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indent="-742950" defTabSz="457200">
              <a:buFont typeface="+mj-lt"/>
              <a:buAutoNum type="arabicPeriod" startAt="3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教导</a:t>
            </a:r>
            <a:r>
              <a:rPr 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</a:p>
          <a:p>
            <a:pPr defTabSz="457200">
              <a:defRPr sz="1800">
                <a:effectLst/>
              </a:defRPr>
            </a:pPr>
            <a:endParaRPr lang="en-US" sz="2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defTabSz="457200">
              <a:defRPr sz="1800">
                <a:effectLst/>
              </a:defRPr>
            </a:pP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 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“他们都专注于使徒的教导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........”</a:t>
            </a:r>
          </a:p>
          <a:p>
            <a:pPr defTabSz="457200">
              <a:defRPr sz="1800">
                <a:effectLst/>
              </a:defRPr>
            </a:pPr>
            <a:r>
              <a:rPr lang="en-US" altLang="zh-CN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(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使徒行传 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2:42)</a:t>
            </a:r>
          </a:p>
          <a:p>
            <a:pPr defTabSz="457200">
              <a:defRPr sz="1800">
                <a:effectLst/>
              </a:defRPr>
            </a:pPr>
            <a:endParaRPr lang="en-US" sz="28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defTabSz="457200">
              <a:defRPr sz="1800">
                <a:effectLst/>
              </a:defRPr>
            </a:pP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 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“他所赐的有使徒，有先知， 有传福音的，有牧者和教师。” 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以弗所书 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4:11)</a:t>
            </a:r>
          </a:p>
          <a:p>
            <a:pPr defTabSz="457200">
              <a:defRPr sz="1800">
                <a:effectLst/>
              </a:defRPr>
            </a:pPr>
            <a:endParaRPr lang="en-US" sz="23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defTabSz="457200">
              <a:defRPr sz="1800">
                <a:effectLst/>
              </a:defRPr>
            </a:pPr>
            <a:endParaRPr lang="en-US" sz="23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30" y="5486719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1313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5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" y="-66600"/>
            <a:ext cx="4335612" cy="6544769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976580" y="523782"/>
            <a:ext cx="4814728" cy="18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</a:rPr>
              <a:t>九项实务</a:t>
            </a:r>
            <a:endParaRPr lang="en-US" altLang="zh-CN" sz="4800" b="1" dirty="0">
              <a:solidFill>
                <a:srgbClr val="FF7010"/>
              </a:solidFill>
              <a:effectLst/>
            </a:endParaRPr>
          </a:p>
          <a:p>
            <a:pPr algn="l" defTabSz="457200">
              <a:defRPr sz="1800">
                <a:effectLst/>
              </a:defRPr>
            </a:pPr>
            <a:endParaRPr lang="en-US" sz="20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690563" indent="-690563" algn="l" defTabSz="457200">
              <a:buFont typeface="+mj-lt"/>
              <a:buAutoNum type="arabicPeriod" startAt="4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团契 </a:t>
            </a:r>
            <a:r>
              <a:rPr lang="en-US" altLang="zh-CN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徒 </a:t>
            </a:r>
            <a:r>
              <a:rPr lang="en-US" altLang="zh-CN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2:42)</a:t>
            </a:r>
            <a:r>
              <a:rPr 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1093" y="3184820"/>
            <a:ext cx="4162416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“他们都专注于使徒的教导和彼此的团契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........” </a:t>
            </a:r>
          </a:p>
          <a:p>
            <a:pPr algn="r"/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使徒行传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2:42)</a:t>
            </a: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6392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utterstock_246112852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0338" y="-9871"/>
            <a:ext cx="879444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046900" y="243928"/>
            <a:ext cx="4517049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</a:rPr>
              <a:t>九项实务</a:t>
            </a:r>
            <a:endParaRPr lang="en-US" sz="48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690563" indent="-638175" algn="l" defTabSz="457200">
              <a:buFont typeface="+mj-lt"/>
              <a:buAutoNum type="arabicPeriod" startAt="5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主的</a:t>
            </a:r>
            <a:r>
              <a:rPr lang="zh-CN" altLang="en-US" sz="4800" b="1" u="sng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圣餐   </a:t>
            </a:r>
            <a:r>
              <a:rPr lang="en-US" altLang="zh-CN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徒</a:t>
            </a:r>
            <a:r>
              <a:rPr lang="en-US" altLang="zh-CN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2:42, 46)</a:t>
            </a:r>
          </a:p>
          <a:p>
            <a:pPr marL="1317625" indent="-742950" algn="l" defTabSz="457200">
              <a:defRPr sz="1800">
                <a:effectLst/>
              </a:defRPr>
            </a:pPr>
            <a:endParaRPr lang="en-US" sz="36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6900" y="3106250"/>
            <a:ext cx="4409038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“他们都专注于使徒的教导和彼此的团契，掰饼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......” 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使徒行传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2:42)</a:t>
            </a:r>
          </a:p>
          <a:p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541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/>
        </p:nvSpPr>
        <p:spPr>
          <a:xfrm>
            <a:off x="-7233" y="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pic>
        <p:nvPicPr>
          <p:cNvPr id="10" name="shutterstock_271701236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0548" y="17512"/>
            <a:ext cx="4833120" cy="6840488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554"/>
          <p:cNvSpPr/>
          <p:nvPr/>
        </p:nvSpPr>
        <p:spPr>
          <a:xfrm>
            <a:off x="257712" y="212651"/>
            <a:ext cx="4517049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</a:rPr>
              <a:t>九项实务</a:t>
            </a:r>
            <a:endParaRPr lang="en-US" altLang="zh-CN" sz="4800" b="1" dirty="0">
              <a:solidFill>
                <a:srgbClr val="FF7010"/>
              </a:solidFill>
              <a:effectLst/>
            </a:endParaRPr>
          </a:p>
          <a:p>
            <a:pPr algn="l" defTabSz="457200">
              <a:defRPr sz="1800">
                <a:effectLst/>
              </a:defRPr>
            </a:pPr>
            <a:endParaRPr lang="en-US" sz="12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317625" indent="-742950" algn="l" defTabSz="457200">
              <a:buFont typeface="+mj-lt"/>
              <a:buAutoNum type="arabicPeriod" startAt="6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祷告</a:t>
            </a:r>
            <a:endParaRPr lang="en-US" altLang="zh-CN" sz="48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317625" indent="-742950" algn="l" defTabSz="457200">
              <a:defRPr sz="1800">
                <a:effectLst/>
              </a:defRPr>
            </a:pPr>
            <a:r>
              <a:rPr lang="en-US" sz="3600" b="1" u="sng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370" y="2712267"/>
            <a:ext cx="4517049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“他们都专注于使徒的教导和彼此的团契，擘饼和祈祷。”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使徒行传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2:42)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6237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G_0021-copia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67817" y="0"/>
            <a:ext cx="10414932" cy="6870431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-7233" y="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144076" y="324927"/>
            <a:ext cx="451704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</a:rPr>
              <a:t>九项实务</a:t>
            </a:r>
            <a:endParaRPr lang="en-US" altLang="zh-CN" sz="4800" b="1" dirty="0">
              <a:solidFill>
                <a:srgbClr val="FF7010"/>
              </a:solidFill>
              <a:effectLst/>
            </a:endParaRPr>
          </a:p>
          <a:p>
            <a:pPr algn="l" defTabSz="457200">
              <a:defRPr sz="1800">
                <a:effectLst/>
              </a:defRPr>
            </a:pPr>
            <a:endParaRPr lang="en-US" sz="16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317625" lvl="0" indent="-742950" algn="l" defTabSz="457200">
              <a:buFont typeface="+mj-lt"/>
              <a:buAutoNum type="arabicPeriod" startAt="7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神迹和见证</a:t>
            </a:r>
            <a:endParaRPr lang="en-US" sz="48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600" y="2893560"/>
            <a:ext cx="4517049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“众人都心存敬畏；使徒们又行了许多奇事神迹。”   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使徒行传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2:43)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1302461" y="4859079"/>
            <a:ext cx="3437188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分享它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086" y="4737542"/>
            <a:ext cx="685501" cy="6766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003" y="-322099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1874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utterstock_130864808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200" y="-67933"/>
            <a:ext cx="4217061" cy="6910902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197861" y="172406"/>
            <a:ext cx="451704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</a:rPr>
              <a:t>九项实务</a:t>
            </a:r>
            <a:endParaRPr lang="en-US" altLang="zh-CN" sz="4800" b="1" dirty="0">
              <a:solidFill>
                <a:srgbClr val="FF7010"/>
              </a:solidFill>
              <a:effectLst/>
            </a:endParaRPr>
          </a:p>
          <a:p>
            <a:pPr algn="l" defTabSz="457200">
              <a:defRPr sz="1800">
                <a:effectLst/>
              </a:defRPr>
            </a:pPr>
            <a:endParaRPr lang="en-US" sz="16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317625" lvl="0" indent="-742950" algn="l" defTabSz="457200">
              <a:buFont typeface="+mj-lt"/>
              <a:buAutoNum type="arabicPeriod" startAt="8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奉献</a:t>
            </a:r>
            <a:endParaRPr lang="en-US" sz="48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4867" y="2312845"/>
            <a:ext cx="4517049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“信的人都聚在一处，凡物公用，又卖了田产和家业，照每一个人所需要的分给他们。”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使徒行传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2:44-45)</a:t>
            </a: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368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utterstock_11183090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600" y="0"/>
            <a:ext cx="894944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4316333" y="-11720"/>
            <a:ext cx="4827667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258204" y="2030594"/>
            <a:ext cx="459994" cy="9311602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316333" y="296054"/>
            <a:ext cx="345606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</a:rPr>
              <a:t>九项实务</a:t>
            </a:r>
            <a:endParaRPr lang="en-US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7780" y="3132148"/>
            <a:ext cx="3301137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分享它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Shape 554"/>
          <p:cNvSpPr/>
          <p:nvPr/>
        </p:nvSpPr>
        <p:spPr>
          <a:xfrm>
            <a:off x="4316333" y="1263617"/>
            <a:ext cx="34851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indent="-742950" defTabSz="457200">
              <a:buFont typeface="+mj-lt"/>
              <a:buAutoNum type="arabicPeriod" startAt="9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赞美</a:t>
            </a:r>
            <a:endParaRPr lang="en-US" sz="48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894" y="3910228"/>
            <a:ext cx="685800" cy="676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894" y="3042951"/>
            <a:ext cx="685501" cy="676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101" y="-428814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425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" y="705453"/>
            <a:ext cx="8144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en-US" sz="4800" b="1" dirty="0">
                <a:solidFill>
                  <a:srgbClr val="FF7010"/>
                </a:solidFill>
                <a:latin typeface="+mn-lt"/>
              </a:rPr>
              <a:t>B. 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任命</a:t>
            </a:r>
            <a:r>
              <a:rPr lang="zh-CN" altLang="en-US" sz="4800" b="1" u="sng" dirty="0">
                <a:solidFill>
                  <a:srgbClr val="FF7010"/>
                </a:solidFill>
                <a:latin typeface="+mn-lt"/>
              </a:rPr>
              <a:t>领袖</a:t>
            </a:r>
            <a:r>
              <a:rPr lang="en-US" sz="4800" b="1" dirty="0">
                <a:solidFill>
                  <a:srgbClr val="FF7010"/>
                </a:solidFill>
                <a:latin typeface="+mn-lt"/>
              </a:rPr>
              <a:t>(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提前</a:t>
            </a:r>
            <a:r>
              <a:rPr lang="en-US" sz="4800" b="1" dirty="0">
                <a:solidFill>
                  <a:srgbClr val="FF7010"/>
                </a:solidFill>
                <a:latin typeface="+mn-lt"/>
              </a:rPr>
              <a:t>3:1-3)</a:t>
            </a:r>
          </a:p>
        </p:txBody>
      </p:sp>
      <p:sp>
        <p:nvSpPr>
          <p:cNvPr id="4" name="Rectangle 3"/>
          <p:cNvSpPr/>
          <p:nvPr/>
        </p:nvSpPr>
        <p:spPr>
          <a:xfrm>
            <a:off x="808609" y="2097666"/>
            <a:ext cx="6545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l"/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领导原则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#7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培育领袖是新教会的紧要任务，其中要培养的最重要领袖特质是成熟的灵命。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4535932" y="5351923"/>
            <a:ext cx="3437188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教导它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319" y="5298758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01270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214489"/>
            <a:ext cx="8740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步骤四：欢欣收获庄稼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3646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应用它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353" y="2352858"/>
            <a:ext cx="7177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l"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</a:rPr>
              <a:t>召聚所有基督徒在你家里或其它能够行得通的地方聚会。照着我们本课已经学习或实践过的模式举行教会活动，包括上面我们学过的每一条实务</a:t>
            </a:r>
            <a:endParaRPr lang="en-US" sz="2800" b="1" dirty="0">
              <a:solidFill>
                <a:schemeClr val="bg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836" y="1275041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754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40265" y="-33300"/>
            <a:ext cx="5429481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718020" y="106464"/>
            <a:ext cx="4809292" cy="492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 defTabSz="457200">
              <a:defRPr sz="1800">
                <a:effectLst/>
              </a:defRPr>
            </a:pPr>
            <a:r>
              <a:rPr 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I. 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上帝的关注点</a:t>
            </a:r>
            <a:endParaRPr sz="4800" dirty="0">
              <a:solidFill>
                <a:srgbClr val="FF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B.</a:t>
            </a: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上帝的期望：</a:t>
            </a:r>
            <a:endParaRPr lang="en-US" sz="32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“此后，我观看，看见有许多人，没有人能计算，是从各邦国、各支派、各民族、各语言来的，站在宝座和羔羊面前，身穿白衣，手拿棕树枝。”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启示录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</a:rPr>
              <a:t>7:9)</a:t>
            </a:r>
          </a:p>
          <a:p>
            <a:pPr lvl="0" algn="l" defTabSz="457200"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1987" y="-419846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862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-2" y="214489"/>
            <a:ext cx="8740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effectLst/>
                <a:sym typeface="Helvetica"/>
              </a:rPr>
              <a:t>步骤四：欢欣收获庄稼</a:t>
            </a:r>
            <a:endParaRPr lang="zh-CN" altLang="en-US" sz="4800" dirty="0">
              <a:solidFill>
                <a:srgbClr val="FF7010"/>
              </a:solidFill>
              <a:sym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42426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应用它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618" y="2394611"/>
            <a:ext cx="73432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挑选了领袖来操练我们本课讨论过的九项实务。如果你没有足够的人手来履行每个角色，可以采用一人扮演多个角色的办法。若能够的话，招募其他人。</a:t>
            </a: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028" y="1270826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38776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52854" y="0"/>
            <a:ext cx="6058597" cy="6883552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206240" y="214489"/>
            <a:ext cx="4288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/>
            <a:r>
              <a:rPr lang="zh-CN" altLang="en-US" sz="4800" b="1" dirty="0">
                <a:solidFill>
                  <a:srgbClr val="FF7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步骤五：</a:t>
            </a:r>
            <a:endParaRPr lang="en-US" altLang="zh-CN" sz="4800" b="1" dirty="0">
              <a:solidFill>
                <a:srgbClr val="FF7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rtl="0" latinLnBrk="1" hangingPunct="0"/>
            <a:r>
              <a:rPr lang="zh-CN" altLang="en-US" sz="4800" b="1" dirty="0">
                <a:solidFill>
                  <a:srgbClr val="FF7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繁殖倍增收成</a:t>
            </a:r>
            <a:endParaRPr lang="en-US" sz="4800" b="1" dirty="0">
              <a:solidFill>
                <a:srgbClr val="FF7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026" y="209190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zh-CN" altLang="en-US" b="1" dirty="0">
                <a:solidFill>
                  <a:schemeClr val="bg1"/>
                </a:solidFill>
                <a:latin typeface="+mn-lt"/>
              </a:rPr>
              <a:t>实践它</a:t>
            </a:r>
            <a:r>
              <a:rPr lang="en-US" altLang="zh-CN" b="1" dirty="0">
                <a:solidFill>
                  <a:schemeClr val="bg1"/>
                </a:solidFill>
                <a:latin typeface="+mn-lt"/>
              </a:rPr>
              <a:t>: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6240" y="3128258"/>
            <a:ext cx="42889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约瑟原则：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#12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谨慎处理组织和行政事宜，有助保护和稳定新堂会，令它可以健康成长。 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278" y="1984266"/>
            <a:ext cx="685800" cy="676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1384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utterstock_229063141 sm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36263" cy="6705600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206240" y="214489"/>
            <a:ext cx="4288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/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步骤五：</a:t>
            </a:r>
            <a:endParaRPr lang="en-US" altLang="zh-CN" sz="4800" b="1" dirty="0">
              <a:solidFill>
                <a:srgbClr val="FF7010"/>
              </a:solidFill>
              <a:latin typeface="+mn-lt"/>
            </a:endParaRPr>
          </a:p>
          <a:p>
            <a:pPr algn="l" rtl="0" latinLnBrk="1" hangingPunct="0"/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繁殖倍增收成</a:t>
            </a:r>
            <a:endParaRPr lang="en-US" sz="48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2" y="493569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教导它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1809" y="2493291"/>
            <a:ext cx="4534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倍增原则：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#11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健康的教会能够繁衍，所以新堂会从建立之始就要展望并计划栽植分堂。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642" y="4935699"/>
            <a:ext cx="694944" cy="6859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7665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064000" y="694960"/>
            <a:ext cx="4517049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buFont typeface="+mj-lt"/>
              <a:buAutoNum type="romanUcPeriod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本课的两个</a:t>
            </a:r>
            <a:endParaRPr lang="en-US" altLang="zh-CN" sz="48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571500" indent="-571500" algn="l" defTabSz="457200">
              <a:defRPr sz="1800">
                <a:effectLst/>
              </a:defRPr>
            </a:pPr>
            <a:r>
              <a:rPr lang="en-US" altLang="zh-CN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  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目标：</a:t>
            </a:r>
            <a:endParaRPr lang="en-US" altLang="zh-CN" sz="48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571500" indent="-571500" algn="l" defTabSz="457200">
              <a:defRPr sz="1800">
                <a:effectLst/>
              </a:defRPr>
            </a:pP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学习如何挑选领袖。 </a:t>
            </a:r>
          </a:p>
          <a:p>
            <a:pPr marL="914400" lvl="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学习如何训练领袖。  </a:t>
            </a: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2186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10421" y="491493"/>
            <a:ext cx="8740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en-US" sz="4800" b="1" dirty="0">
                <a:solidFill>
                  <a:srgbClr val="FF7010"/>
                </a:solidFill>
                <a:latin typeface="+mn-lt"/>
              </a:rPr>
              <a:t>A.</a:t>
            </a:r>
            <a:r>
              <a:rPr lang="zh-CN" altLang="en-US" sz="4800" b="1" u="sng" dirty="0">
                <a:solidFill>
                  <a:srgbClr val="FF7010"/>
                </a:solidFill>
                <a:latin typeface="+mn-lt"/>
              </a:rPr>
              <a:t>挑选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领袖</a:t>
            </a:r>
            <a:endParaRPr lang="en-US" sz="48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565" y="1648660"/>
            <a:ext cx="7353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“于是他设立十二个人，又称他们为使徒，要他们常和自己同在，也要差他们去传道， 并给他们权柄赶鬼。” 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马可福音 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3:14-15)</a:t>
            </a:r>
            <a:endParaRPr lang="en-US" sz="3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2917" y="4286928"/>
            <a:ext cx="2673395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教导它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698" y="4300129"/>
            <a:ext cx="685800" cy="676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698" y="5120591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32246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-1" y="583826"/>
            <a:ext cx="8740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en-US" sz="4800" b="1" dirty="0">
                <a:solidFill>
                  <a:srgbClr val="FF7010"/>
                </a:solidFill>
                <a:latin typeface="+mn-lt"/>
              </a:rPr>
              <a:t>B. </a:t>
            </a:r>
            <a:r>
              <a:rPr lang="zh-CN" altLang="en-US" sz="4800" b="1" u="sng" dirty="0">
                <a:solidFill>
                  <a:srgbClr val="FF7010"/>
                </a:solidFill>
                <a:latin typeface="+mn-lt"/>
              </a:rPr>
              <a:t>培训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领袖</a:t>
            </a:r>
            <a:endParaRPr lang="en-US" sz="48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2864" y="2084060"/>
            <a:ext cx="63809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“你在许多见证人面前听见我所教导的，也要交托给那忠心而又能教导别人的人。 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提后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2:2)</a:t>
            </a:r>
          </a:p>
          <a:p>
            <a:pPr algn="l"/>
            <a:endParaRPr lang="en-US" sz="3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3863" y="4146163"/>
            <a:ext cx="267339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分享它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362" y="4146163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695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-24758" y="214489"/>
            <a:ext cx="87654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zh-CN" altLang="en-US" sz="4400" b="1" spc="300" dirty="0">
                <a:solidFill>
                  <a:srgbClr val="FF7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步骤五：繁殖倍增收成</a:t>
            </a:r>
            <a:endParaRPr lang="en-US" sz="4400" b="1" spc="300" dirty="0">
              <a:solidFill>
                <a:srgbClr val="FF7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42426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应用它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243" y="2234686"/>
            <a:ext cx="78539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挑选你能差派到新的人群中去植堂的领袖。</a:t>
            </a:r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zh-CN" alt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培训他们收获庄稼的四种田地。 </a:t>
            </a:r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zh-CN" alt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培训结束后，与他们一起去找平安之人。 </a:t>
            </a:r>
            <a:endParaRPr lang="en-US" altLang="zh-CN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zh-CN" alt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帮助他们训练新信徒，并在一到六个月的时间内举行首次敬拜聚会。与他们肩并肩地同工，辅导你的领袖，一路提携帮助。</a:t>
            </a:r>
            <a:endParaRPr lang="en-US" sz="3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708" y="1424262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984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shutterstock_257709397 sm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006" y="-26908"/>
            <a:ext cx="8807145" cy="69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-33006" y="596710"/>
            <a:ext cx="9177007" cy="923330"/>
          </a:xfrm>
          <a:prstGeom prst="rect">
            <a:avLst/>
          </a:prstGeom>
          <a:solidFill>
            <a:srgbClr val="000000">
              <a:alpha val="45098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9525">
                  <a:solidFill>
                    <a:srgbClr val="FF7010"/>
                  </a:solidFill>
                  <a:prstDash val="solid"/>
                </a:ln>
                <a:solidFill>
                  <a:srgbClr val="FF7010"/>
                </a:solidFill>
                <a:effectLst/>
                <a:latin typeface="+mn-lt"/>
              </a:rPr>
              <a:t>结束培训</a:t>
            </a:r>
            <a:r>
              <a:rPr lang="en-US" altLang="zh-CN" sz="5400" b="1" cap="none" spc="0" dirty="0">
                <a:ln w="9525">
                  <a:solidFill>
                    <a:srgbClr val="FF7010"/>
                  </a:solidFill>
                  <a:prstDash val="solid"/>
                </a:ln>
                <a:solidFill>
                  <a:srgbClr val="FF7010"/>
                </a:solidFill>
                <a:effectLst/>
                <a:latin typeface="+mn-lt"/>
              </a:rPr>
              <a:t>&amp;</a:t>
            </a:r>
            <a:r>
              <a:rPr lang="zh-CN" altLang="en-US" sz="5400" b="1" cap="none" spc="0" dirty="0">
                <a:ln w="9525">
                  <a:solidFill>
                    <a:srgbClr val="FF7010"/>
                  </a:solidFill>
                  <a:prstDash val="solid"/>
                </a:ln>
                <a:solidFill>
                  <a:srgbClr val="FF7010"/>
                </a:solidFill>
                <a:effectLst/>
                <a:latin typeface="+mn-lt"/>
              </a:rPr>
              <a:t>差派委任</a:t>
            </a:r>
            <a:endParaRPr lang="en-US" sz="5400" b="1" cap="none" spc="0" dirty="0">
              <a:ln w="9525">
                <a:solidFill>
                  <a:srgbClr val="FF7010"/>
                </a:solidFill>
                <a:prstDash val="solid"/>
              </a:ln>
              <a:solidFill>
                <a:srgbClr val="FF7010"/>
              </a:solidFill>
              <a:effectLst/>
              <a:latin typeface="+mn-lt"/>
            </a:endParaRPr>
          </a:p>
        </p:txBody>
      </p:sp>
      <p:sp>
        <p:nvSpPr>
          <p:cNvPr id="8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51194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34865" y="159488"/>
            <a:ext cx="8004638" cy="1346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ln>
                  <a:solidFill>
                    <a:srgbClr val="C00000"/>
                  </a:solidFill>
                </a:ln>
                <a:solidFill>
                  <a:srgbClr val="FF7010"/>
                </a:solidFill>
                <a:effectLst/>
                <a:latin typeface="Times New Roman" panose="02020603050405020304" pitchFamily="18" charset="0"/>
              </a:rPr>
              <a:t>代际绘图</a:t>
            </a:r>
            <a:endParaRPr lang="en-US" altLang="zh-CN" sz="4000" b="1" dirty="0">
              <a:ln>
                <a:solidFill>
                  <a:srgbClr val="C00000"/>
                </a:solidFill>
              </a:ln>
              <a:solidFill>
                <a:srgbClr val="FF7010"/>
              </a:solidFill>
              <a:effectLst/>
              <a:latin typeface="Times New Roman" panose="02020603050405020304" pitchFamily="18" charset="0"/>
            </a:endParaRPr>
          </a:p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ln>
                  <a:solidFill>
                    <a:srgbClr val="C00000"/>
                  </a:solidFill>
                </a:ln>
                <a:solidFill>
                  <a:srgbClr val="FF7010"/>
                </a:solidFill>
                <a:effectLst/>
                <a:latin typeface="Times New Roman" panose="02020603050405020304" pitchFamily="18" charset="0"/>
              </a:rPr>
              <a:t>刻意的教会形成</a:t>
            </a:r>
            <a:endParaRPr lang="en-US" altLang="en-US" sz="4000" dirty="0">
              <a:ln>
                <a:solidFill>
                  <a:srgbClr val="C00000"/>
                </a:solidFill>
              </a:ln>
              <a:solidFill>
                <a:srgbClr val="FF701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Shape 542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33" name="Shape 543"/>
          <p:cNvSpPr/>
          <p:nvPr/>
        </p:nvSpPr>
        <p:spPr>
          <a:xfrm>
            <a:off x="8740715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72F3B-DBAF-4C4C-B55F-BBBC7235D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0135" y="933598"/>
            <a:ext cx="4461610" cy="60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64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-3" y="325925"/>
            <a:ext cx="8740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加入五百万教会异象</a:t>
            </a:r>
            <a:endParaRPr lang="en-US" sz="4800" b="1" dirty="0">
              <a:ln w="0"/>
              <a:solidFill>
                <a:srgbClr val="FF701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4417" y="1550157"/>
            <a:ext cx="51283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kern="120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+mn-ea"/>
                <a:cs typeface="+mn-cs"/>
              </a:rPr>
              <a:t>若希望了解更多相关信息，</a:t>
            </a:r>
            <a:endParaRPr lang="en-US" altLang="ja-JP" sz="3200" b="1" kern="12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kern="120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+mn-ea"/>
                <a:cs typeface="+mn-cs"/>
              </a:rPr>
              <a:t>请跟您的培训师联系。</a:t>
            </a:r>
            <a:endParaRPr kumimoji="0" lang="en-US" sz="32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8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194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088641" y="-33300"/>
            <a:ext cx="568110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425362" y="365472"/>
            <a:ext cx="5143017" cy="492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 defTabSz="457200">
              <a:defRPr sz="1800">
                <a:effectLst/>
              </a:defRPr>
            </a:pPr>
            <a:r>
              <a:rPr 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altLang="zh-CN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I. </a:t>
            </a: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上帝的关注点</a:t>
            </a:r>
            <a:r>
              <a:rPr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:</a:t>
            </a:r>
            <a:endParaRPr sz="48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indent="-457200" algn="l" defTabSz="457200">
              <a:buFont typeface="+mj-lt"/>
              <a:buAutoNum type="alphaUcPeriod" startAt="3"/>
              <a:defRPr sz="1800">
                <a:effectLst/>
              </a:defRPr>
            </a:pP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上帝的</a:t>
            </a:r>
            <a:r>
              <a:rPr lang="zh-CN" altLang="en-US" sz="3200" b="1" u="sng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命令</a:t>
            </a: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： </a:t>
            </a:r>
            <a:endParaRPr lang="en-US" sz="32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“所以，你们要去，使万民作我的门徒，奉父、子、圣灵的名给他们施洗，凡我所吩咐你们的，都教导他们遵守。看哪，我天天与你们同在，直到世代的终结。”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马太福音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28:19-20) </a:t>
            </a:r>
            <a:endParaRPr lang="en-US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236" y="-385795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50441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1679" y="37414"/>
            <a:ext cx="7858897" cy="6229772"/>
            <a:chOff x="158339" y="-382311"/>
            <a:chExt cx="7858897" cy="6229772"/>
          </a:xfrm>
        </p:grpSpPr>
        <p:sp>
          <p:nvSpPr>
            <p:cNvPr id="60" name="Shape 60"/>
            <p:cNvSpPr/>
            <p:nvPr/>
          </p:nvSpPr>
          <p:spPr>
            <a:xfrm>
              <a:off x="158339" y="-382311"/>
              <a:ext cx="7858897" cy="2000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zh-CN" altLang="en-US" sz="32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sym typeface="Helvetica"/>
                </a:rPr>
                <a:t>你的下一轨培训是什么</a:t>
              </a:r>
              <a:endPara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Helvetica"/>
              </a:endParaRPr>
            </a:p>
            <a:p>
              <a:pPr lvl="0" algn="ctr"/>
              <a:endParaRPr lang="en-US" sz="2000" b="1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endParaRPr>
            </a:p>
            <a:p>
              <a:pPr algn="l"/>
              <a:r>
                <a:rPr lang="zh-CN" altLang="en-US" sz="3200" b="1" i="1" dirty="0">
                  <a:ln>
                    <a:solidFill>
                      <a:schemeClr val="tx1"/>
                    </a:solidFill>
                  </a:ln>
                  <a:solidFill>
                    <a:srgbClr val="FF7010"/>
                  </a:solidFill>
                  <a:effectLst/>
                  <a:latin typeface="+mn-lt"/>
                  <a:ea typeface="+mn-ea"/>
                  <a:cs typeface="+mn-cs"/>
                  <a:sym typeface="Helvetica"/>
                </a:rPr>
                <a:t>        家庭教会植堂</a:t>
              </a:r>
              <a:endParaRPr lang="en-US" sz="3200" b="1" i="1" dirty="0">
                <a:ln>
                  <a:solidFill>
                    <a:schemeClr val="tx1"/>
                  </a:solidFill>
                </a:ln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endParaRPr>
            </a:p>
            <a:p>
              <a:pPr lvl="0" algn="l"/>
              <a:r>
                <a:rPr lang="en-US" sz="2000" b="1" i="1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"/>
                </a:rPr>
                <a:t>      </a:t>
              </a:r>
            </a:p>
            <a:p>
              <a:pPr lvl="0" algn="l"/>
              <a:endParaRPr lang="en-US" sz="2000" b="1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2" name="Picture 1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936" y="1046361"/>
              <a:ext cx="457200" cy="6400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936" y="1879770"/>
              <a:ext cx="457200" cy="60447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78477" y="1879770"/>
              <a:ext cx="3318992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lvl="0" algn="l"/>
              <a:r>
                <a:rPr lang="zh-CN" altLang="en-US" sz="3200" b="1" i="1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/>
                  <a:latin typeface="+mn-lt"/>
                  <a:sym typeface="Helvetica"/>
                </a:rPr>
                <a:t> 教会栽植教会</a:t>
              </a:r>
              <a:r>
                <a:rPr lang="en-US" altLang="zh-CN" sz="3200" b="1" i="1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/>
                  <a:latin typeface="+mn-lt"/>
                  <a:sym typeface="Helvetica"/>
                </a:rPr>
                <a:t>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936" y="2677577"/>
              <a:ext cx="457200" cy="6461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90833" y="2677577"/>
              <a:ext cx="2926389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3200" b="1" i="1" dirty="0">
                  <a:ln>
                    <a:solidFill>
                      <a:schemeClr val="tx1"/>
                    </a:solidFill>
                  </a:ln>
                  <a:solidFill>
                    <a:schemeClr val="accent5"/>
                  </a:solidFill>
                  <a:effectLst/>
                  <a:latin typeface="+mn-lt"/>
                </a:rPr>
                <a:t> 辅导植堂者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936" y="3517009"/>
              <a:ext cx="411480" cy="66414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9687" y="3517009"/>
              <a:ext cx="4658497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3200" b="1" i="1" dirty="0">
                  <a:ln>
                    <a:solidFill>
                      <a:schemeClr val="tx1"/>
                    </a:solidFill>
                  </a:ln>
                  <a:solidFill>
                    <a:srgbClr val="DBD800"/>
                  </a:solidFill>
                  <a:effectLst/>
                  <a:latin typeface="+mn-lt"/>
                </a:rPr>
                <a:t>新教会动力学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339" y="4374481"/>
              <a:ext cx="493776" cy="63957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89687" y="4374481"/>
              <a:ext cx="3527222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3200" b="1" i="1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effectLst/>
                  <a:latin typeface="+mn-lt"/>
                </a:rPr>
                <a:t>植堂运动</a:t>
              </a:r>
              <a:r>
                <a:rPr lang="en-US" altLang="zh-CN" sz="3200" b="1" i="1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effectLst/>
                  <a:latin typeface="+mn-lt"/>
                </a:rPr>
                <a:t> 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76" y="5207381"/>
              <a:ext cx="408902" cy="6400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90833" y="5207381"/>
              <a:ext cx="5449329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3200" b="1" i="1" dirty="0">
                  <a:ln>
                    <a:solidFill>
                      <a:schemeClr val="tx1"/>
                    </a:solidFill>
                  </a:ln>
                  <a:solidFill>
                    <a:srgbClr val="EDCF5B"/>
                  </a:solidFill>
                  <a:effectLst/>
                  <a:latin typeface="+mn-lt"/>
                </a:rPr>
                <a:t>新生代挑战</a:t>
              </a:r>
              <a:endParaRPr lang="en-US" altLang="zh-CN" sz="3200" b="1" i="1" dirty="0">
                <a:ln>
                  <a:solidFill>
                    <a:schemeClr val="tx1"/>
                  </a:solidFill>
                </a:ln>
                <a:solidFill>
                  <a:srgbClr val="EDCF5B"/>
                </a:solidFill>
                <a:effectLst/>
                <a:latin typeface="+mn-lt"/>
              </a:endParaRPr>
            </a:p>
          </p:txBody>
        </p:sp>
      </p:grpSp>
      <p:sp>
        <p:nvSpPr>
          <p:cNvPr id="17" name="Shape 92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53454" y="1555293"/>
            <a:ext cx="34002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b="1" i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  <a:sym typeface="Helvetica"/>
              </a:rPr>
              <a:t>        植堂基要培训</a:t>
            </a:r>
          </a:p>
          <a:p>
            <a:pPr algn="l"/>
            <a:endParaRPr lang="en-US" b="1" i="1" dirty="0">
              <a:solidFill>
                <a:schemeClr val="accent3"/>
              </a:solidFill>
              <a:effectLst/>
              <a:sym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16" y="736828"/>
            <a:ext cx="457200" cy="6433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alphaModFix amt="45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249" y="1380197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988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292096"/>
            <a:ext cx="9144001" cy="4591456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-1" y="1829"/>
            <a:ext cx="8740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zh-CN" altLang="en-US" sz="4800" b="1" dirty="0">
                <a:solidFill>
                  <a:srgbClr val="FF7010"/>
                </a:solidFill>
                <a:latin typeface="+mn-lt"/>
              </a:rPr>
              <a:t>步骤一：放眼空旷田地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5999" y="1041991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/>
            <a:r>
              <a:rPr lang="en-US" sz="2800" b="1" dirty="0">
                <a:solidFill>
                  <a:schemeClr val="bg1"/>
                </a:solidFill>
                <a:latin typeface="+mn-lt"/>
              </a:rPr>
              <a:t>                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实践它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  <a:p>
            <a:pPr rtl="0" latinLnBrk="1" hangingPunct="0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rtl="0" latinLnBrk="1" hangingPunct="0"/>
            <a:r>
              <a:rPr lang="zh-CN" altLang="en-US" sz="2800" b="1" dirty="0">
                <a:solidFill>
                  <a:schemeClr val="bg1"/>
                </a:solidFill>
                <a:latin typeface="+mn-lt"/>
              </a:rPr>
              <a:t>分享它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284" y="907934"/>
            <a:ext cx="685800" cy="676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849" y="1592355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14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473606" y="378372"/>
            <a:ext cx="5128906" cy="5555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buFont typeface="+mj-lt"/>
              <a:buAutoNum type="romanUcPeriod" startAt="2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本课的两个具体目标：</a:t>
            </a:r>
            <a:endParaRPr lang="en-US" sz="4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42900" algn="l" defTabSz="457200">
              <a:buFont typeface="Arial" charset="0"/>
              <a:buChar char="•"/>
              <a:defRPr sz="1800">
                <a:effectLst/>
              </a:defRPr>
            </a:pPr>
            <a:endParaRPr lang="en-US" altLang="zh-CN" sz="20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42900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介绍四种田地。</a:t>
            </a:r>
            <a:endParaRPr lang="en-US" altLang="zh-CN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42900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学习如何进入一块空旷之地。</a:t>
            </a:r>
          </a:p>
          <a:p>
            <a:pPr lvl="0" algn="l" defTabSz="457200">
              <a:defRPr sz="1800">
                <a:effectLst/>
              </a:defRPr>
            </a:pP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lnSpc>
                <a:spcPct val="150000"/>
              </a:lnSpc>
              <a:defRPr sz="1800">
                <a:effectLst/>
              </a:defRPr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元首原则</a:t>
            </a:r>
            <a:r>
              <a:rPr lang="en-US" altLang="zh-CN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:  #1</a:t>
            </a: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作为教会元首，基督对你所植的新堂有独特异象。</a:t>
            </a: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42900" lvl="0" indent="-342900" algn="l" defTabSz="457200">
              <a:buFont typeface="Arial" charset="0"/>
              <a:buChar char="•"/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7523" y="-550905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201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/>
        </p:nvSpPr>
        <p:spPr>
          <a:xfrm>
            <a:off x="22207" y="0"/>
            <a:ext cx="8823259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 dirty="0"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24617" y="186773"/>
            <a:ext cx="8030392" cy="5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14350" indent="-514350" algn="l" defTabSz="457200">
              <a:buFont typeface="+mj-lt"/>
              <a:buAutoNum type="alphaUcPeriod"/>
              <a:defRPr sz="1800">
                <a:effectLst/>
              </a:defRPr>
            </a:pPr>
            <a:r>
              <a:rPr lang="zh-CN" altLang="en-US" sz="48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介绍四种田地。</a:t>
            </a: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           							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教导它</a:t>
            </a:r>
            <a:r>
              <a:rPr lang="en-US" altLang="zh-CN" sz="2800" b="1" dirty="0">
                <a:solidFill>
                  <a:schemeClr val="bg1"/>
                </a:solidFill>
              </a:rPr>
              <a:t>:</a:t>
            </a:r>
            <a:endParaRPr lang="en-US" altLang="zh-CN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lnSpc>
                <a:spcPts val="3360"/>
              </a:lnSpc>
              <a:defRPr sz="1800">
                <a:effectLst/>
              </a:defRPr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“耶稣又说：‘上帝的国如同人把种子撒在地上， 黑夜睡觉，白日起来，这种子就发芽生长，那人却不知道如何会这样。土地自然而然地出产五谷，先发苗，后长穗，然后穗上结成饱满的谷子。五谷熟了，就用镰刀去割，因为收成的时候到了。’” </a:t>
            </a:r>
            <a:endParaRPr lang="en-US" altLang="zh-CN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lnSpc>
                <a:spcPts val="3360"/>
              </a:lnSpc>
              <a:defRPr sz="1800">
                <a:effectLst/>
              </a:defRPr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马可福音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4:26-29)</a:t>
            </a:r>
          </a:p>
          <a:p>
            <a:pPr algn="l" defTabSz="457200">
              <a:defRPr sz="1800">
                <a:effectLst/>
              </a:defRPr>
            </a:pPr>
            <a:endParaRPr lang="en-US" sz="23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335" y="1170049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796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2855</Words>
  <Application>Microsoft Macintosh PowerPoint</Application>
  <PresentationFormat>On-screen Show (4:3)</PresentationFormat>
  <Paragraphs>406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宋体</vt:lpstr>
      <vt:lpstr>Arial</vt:lpstr>
      <vt:lpstr>Calibri</vt:lpstr>
      <vt:lpstr>Calibri Light</vt:lpstr>
      <vt:lpstr>Helvetica</vt:lpstr>
      <vt:lpstr>Helvetica Neue</vt:lpstr>
      <vt:lpstr>Segoe UI Light</vt:lpstr>
      <vt:lpstr>Times New Roman</vt:lpstr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Shulan</dc:creator>
  <cp:lastModifiedBy>Microsoft Office User</cp:lastModifiedBy>
  <cp:revision>112</cp:revision>
  <dcterms:modified xsi:type="dcterms:W3CDTF">2018-07-20T21:46:55Z</dcterms:modified>
</cp:coreProperties>
</file>