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1"/>
  </p:notesMasterIdLst>
  <p:sldIdLst>
    <p:sldId id="318" r:id="rId3"/>
    <p:sldId id="319" r:id="rId4"/>
    <p:sldId id="258" r:id="rId5"/>
    <p:sldId id="321" r:id="rId6"/>
    <p:sldId id="322" r:id="rId7"/>
    <p:sldId id="300" r:id="rId8"/>
    <p:sldId id="275" r:id="rId9"/>
    <p:sldId id="323" r:id="rId10"/>
    <p:sldId id="273" r:id="rId11"/>
    <p:sldId id="302" r:id="rId12"/>
    <p:sldId id="304" r:id="rId13"/>
    <p:sldId id="305" r:id="rId14"/>
    <p:sldId id="325" r:id="rId15"/>
    <p:sldId id="306" r:id="rId16"/>
    <p:sldId id="310" r:id="rId17"/>
    <p:sldId id="324" r:id="rId18"/>
    <p:sldId id="313" r:id="rId19"/>
    <p:sldId id="320" r:id="rId2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66"/>
    <a:srgbClr val="000000"/>
    <a:srgbClr val="003300"/>
    <a:srgbClr val="660033"/>
    <a:srgbClr val="9C9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>
      <p:cViewPr varScale="1">
        <p:scale>
          <a:sx n="102" d="100"/>
          <a:sy n="102" d="100"/>
        </p:scale>
        <p:origin x="1824" y="168"/>
      </p:cViewPr>
      <p:guideLst>
        <p:guide orient="horz" pos="2152"/>
        <p:guide orient="horz" pos="288"/>
        <p:guide pos="288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FEBE22-78A9-4867-A0A4-15287DE64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844E2-928F-4445-A895-54734EF12EC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12575-F949-4D8C-A653-4D03AD58317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A65BC-9C42-436D-9F65-9C51E16BD01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88CC9-7B09-4D77-82A1-3568E5E3300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413EF-A82C-4E14-9321-7CBFEA3C291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90CF1-7BA0-4117-8810-AEAB97C067F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0C8F7-5D41-40D9-B9BA-FA3A82A3EF3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B4C2A-65E7-4C67-953F-258321487CA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F64D7-F34C-4C3A-967D-60A9C25A6AC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BCCDE-91A9-43DD-8B50-ED0B346DBC7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FBDAD-17F7-4C8A-BF30-432D02B74A5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D3D51-FBCD-4415-98DF-4050EF28C6B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DBF22-52B4-4E44-A254-B9841405E7A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F76C0-F38E-455D-962B-A9DB9466AAA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75B5F-B912-49F5-9E70-144F5025C26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E1CF9-A35B-4E86-B28F-639681D77E3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E908-DDE9-4E1E-ACCB-D1F054F57A8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5994-9E83-4F6A-8189-93D15B817B9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745DB-2532-4F30-95B8-171BB38EB78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9C0D-F3FD-4A61-B9B8-A24821F632B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5865-7CAE-454F-A15E-DB98B8E5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B191F-AB42-4D5A-99F3-609348B2E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A730-4950-4995-AF37-5922EEEB6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9070-9022-4251-8E8E-F47154AA5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F01A6-38EE-4C61-8546-939B68253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DB0CF-A883-4F04-9DEE-ADD6B7331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A4763-AA50-46F0-9200-E4896B59A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B986-5DCC-4DEF-9870-56352ECBE98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A8AC7-338E-4AFB-8805-ACF55E7F8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B9154-7272-416C-87F7-3703A4FA0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3A161-DAFA-4A00-A939-CFEF67801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73511-797C-49E2-A890-954C305A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99FE-6121-49B1-928A-620BCE79D91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ED62F-A498-4400-A361-37160C5F4DF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EEAE-3298-4806-AD35-5EC48FC1F30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4080-C62B-44A5-A6D8-C8ECD619DE4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3490-69D6-4A89-B49B-D5666EBB02C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5269-14D5-44EA-A514-667129F9D2F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F7D46-7A62-42A8-8503-40EC0ABDA75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4799F4-ABB4-4B15-9286-01CC3FF59FE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E19ECE4D-3827-4B88-9C2C-722F1FE2C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20337" y="82550"/>
            <a:ext cx="860714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1117600" indent="-1117600"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INSTRUIREA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Liderilor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MPB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potriviţi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77888" y="1828800"/>
            <a:ext cx="78597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rgbClr val="FFFF00"/>
              </a:buClr>
              <a:defRPr/>
            </a:pPr>
            <a:endParaRPr lang="vi-VN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vi-VN" sz="3200" dirty="0" smtClean="0">
                <a:solidFill>
                  <a:schemeClr val="bg1"/>
                </a:solidFill>
                <a:latin typeface="Arial Narrow" pitchFamily="34" charset="0"/>
              </a:rPr>
              <a:t>Plantator de Biserici</a:t>
            </a:r>
          </a:p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vi-VN" sz="3200" dirty="0" smtClean="0">
                <a:solidFill>
                  <a:schemeClr val="bg1"/>
                </a:solidFill>
                <a:latin typeface="Arial Narrow" pitchFamily="34" charset="0"/>
              </a:rPr>
              <a:t>Reproducerea Bisericilor</a:t>
            </a:r>
          </a:p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vi-VN" sz="3200" dirty="0" smtClean="0">
                <a:solidFill>
                  <a:schemeClr val="bg1"/>
                </a:solidFill>
                <a:latin typeface="Arial Narrow" pitchFamily="34" charset="0"/>
              </a:rPr>
              <a:t>Evaluarea</a:t>
            </a:r>
          </a:p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vi-VN" sz="3200" dirty="0" smtClean="0">
                <a:solidFill>
                  <a:schemeClr val="bg1"/>
                </a:solidFill>
                <a:latin typeface="Arial Narrow" pitchFamily="34" charset="0"/>
              </a:rPr>
              <a:t>Conducând MPB</a:t>
            </a:r>
          </a:p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vi-VN" sz="3200" dirty="0" smtClean="0">
                <a:solidFill>
                  <a:schemeClr val="bg1"/>
                </a:solidFill>
                <a:latin typeface="Arial Narrow" pitchFamily="34" charset="0"/>
              </a:rPr>
              <a:t>Mentorarea</a:t>
            </a:r>
          </a:p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vi-VN" sz="3200" dirty="0" smtClean="0">
                <a:solidFill>
                  <a:schemeClr val="bg1"/>
                </a:solidFill>
                <a:latin typeface="Arial Narrow" pitchFamily="34" charset="0"/>
              </a:rPr>
              <a:t>Creşterea Noilor Biserici Plantate</a:t>
            </a:r>
          </a:p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vi-VN" sz="3200" dirty="0" smtClean="0">
                <a:solidFill>
                  <a:schemeClr val="bg1"/>
                </a:solidFill>
                <a:latin typeface="Arial Narrow" pitchFamily="34" charset="0"/>
              </a:rPr>
              <a:t>Conducerea</a:t>
            </a:r>
          </a:p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vi-VN" sz="3200" dirty="0" smtClean="0">
                <a:solidFill>
                  <a:schemeClr val="bg1"/>
                </a:solidFill>
                <a:latin typeface="Arial Narrow" pitchFamily="34" charset="0"/>
              </a:rPr>
              <a:t>Biblia şi Teologia</a:t>
            </a:r>
          </a:p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vi-VN" sz="3200" dirty="0" smtClean="0">
                <a:solidFill>
                  <a:schemeClr val="bg1"/>
                </a:solidFill>
                <a:latin typeface="Arial Narrow" pitchFamily="34" charset="0"/>
              </a:rPr>
              <a:t>Formează o instruirea specifică.</a:t>
            </a:r>
          </a:p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vi-VN" sz="3200" dirty="0" smtClean="0">
                <a:solidFill>
                  <a:schemeClr val="bg1"/>
                </a:solidFill>
                <a:latin typeface="Arial Narrow" pitchFamily="34" charset="0"/>
              </a:rPr>
              <a:t>Alte Posibilităţi.</a:t>
            </a:r>
          </a:p>
          <a:p>
            <a:pPr marL="609600" indent="-609600">
              <a:lnSpc>
                <a:spcPct val="75000"/>
              </a:lnSpc>
              <a:spcBef>
                <a:spcPct val="20000"/>
              </a:spcBef>
              <a:buClr>
                <a:schemeClr val="bg1"/>
              </a:buClr>
              <a:buFontTx/>
              <a:buAutoNum type="arabicPeriod"/>
              <a:defRPr/>
            </a:pPr>
            <a:endParaRPr lang="en-US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17475" y="1169988"/>
            <a:ext cx="8628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pPr marL="800100" lvl="1" indent="-342900">
              <a:buClr>
                <a:srgbClr val="9C9502"/>
              </a:buClr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Arial Narrow" pitchFamily="34" charset="0"/>
              </a:rPr>
              <a:t>Determinaţi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 care </a:t>
            </a:r>
            <a:r>
              <a:rPr lang="en-US" sz="3600" b="1" dirty="0" err="1" smtClean="0">
                <a:solidFill>
                  <a:schemeClr val="bg1"/>
                </a:solidFill>
                <a:latin typeface="Arial Narrow" pitchFamily="34" charset="0"/>
              </a:rPr>
              <a:t>instruire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Narrow" pitchFamily="34" charset="0"/>
              </a:rPr>
              <a:t>este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600" b="1" i="1" u="sng" dirty="0" err="1" smtClean="0">
                <a:solidFill>
                  <a:srgbClr val="FFFF00"/>
                </a:solidFill>
                <a:latin typeface="Arial Narrow" pitchFamily="34" charset="0"/>
              </a:rPr>
              <a:t>necesara</a:t>
            </a:r>
            <a:endParaRPr lang="en-US" sz="36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-55563" y="2324100"/>
            <a:ext cx="71294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1371600" lvl="2" indent="-4572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i="1" u="sng" dirty="0" err="1" smtClean="0">
                <a:solidFill>
                  <a:srgbClr val="FFFF00"/>
                </a:solidFill>
              </a:rPr>
              <a:t>Creaz</a:t>
            </a:r>
            <a:r>
              <a:rPr lang="en-US" sz="3200" b="1" dirty="0" smtClean="0">
                <a:solidFill>
                  <a:schemeClr val="bg1"/>
                </a:solidFill>
              </a:rPr>
              <a:t> -o</a:t>
            </a:r>
            <a:endParaRPr lang="en-US" sz="3200" b="1" dirty="0">
              <a:solidFill>
                <a:schemeClr val="bg1"/>
              </a:solidFill>
            </a:endParaRPr>
          </a:p>
          <a:p>
            <a:pPr marL="1371600" lvl="2" indent="-4572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i="1" u="sng" dirty="0" err="1" smtClean="0">
                <a:solidFill>
                  <a:srgbClr val="FFFF00"/>
                </a:solidFill>
              </a:rPr>
              <a:t>Angajeaz</a:t>
            </a:r>
            <a:r>
              <a:rPr lang="en-US" sz="3200" b="1" dirty="0" smtClean="0">
                <a:solidFill>
                  <a:schemeClr val="bg1"/>
                </a:solidFill>
              </a:rPr>
              <a:t> -o</a:t>
            </a:r>
            <a:endParaRPr lang="en-US" sz="3200" b="1" dirty="0">
              <a:solidFill>
                <a:schemeClr val="bg1"/>
              </a:solidFill>
            </a:endParaRPr>
          </a:p>
          <a:p>
            <a:pPr marL="1371600" lvl="2" indent="-4572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i="1" u="sng" dirty="0" err="1" smtClean="0">
                <a:solidFill>
                  <a:srgbClr val="FFFF00"/>
                </a:solidFill>
              </a:rPr>
              <a:t>Prezinta-te</a:t>
            </a:r>
            <a:r>
              <a:rPr lang="en-US" sz="3200" b="1" dirty="0" smtClean="0">
                <a:solidFill>
                  <a:schemeClr val="bg1"/>
                </a:solidFill>
              </a:rPr>
              <a:t> la ea</a:t>
            </a:r>
            <a:endParaRPr lang="en-US" sz="3200" b="1" dirty="0">
              <a:solidFill>
                <a:schemeClr val="bg1"/>
              </a:solidFill>
            </a:endParaRPr>
          </a:p>
          <a:p>
            <a:pPr marL="1371600" lvl="2" indent="-4572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i="1" u="sng" dirty="0" err="1" smtClean="0">
                <a:solidFill>
                  <a:srgbClr val="FFFF00"/>
                </a:solidFill>
              </a:rPr>
              <a:t>Multiplic</a:t>
            </a:r>
            <a:r>
              <a:rPr lang="en-US" sz="3200" b="1" i="1" u="sng" dirty="0" smtClean="0">
                <a:solidFill>
                  <a:schemeClr val="bg1"/>
                </a:solidFill>
              </a:rPr>
              <a:t>-o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30200" y="1477963"/>
            <a:ext cx="8628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pPr marL="342900" indent="-342900">
              <a:buClr>
                <a:srgbClr val="9C9502"/>
              </a:buClr>
              <a:defRPr/>
            </a:pPr>
            <a:r>
              <a:rPr lang="en-US" sz="4000" b="1" i="1" u="sng" dirty="0" err="1" smtClean="0">
                <a:solidFill>
                  <a:srgbClr val="FFFF00"/>
                </a:solidFill>
                <a:latin typeface="Arial Narrow" pitchFamily="34" charset="0"/>
              </a:rPr>
              <a:t>Primeste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Narrow" pitchFamily="34" charset="0"/>
              </a:rPr>
              <a:t>instruirea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 de care </a:t>
            </a:r>
            <a:r>
              <a:rPr lang="en-US" sz="4000" b="1" dirty="0" err="1" smtClean="0">
                <a:solidFill>
                  <a:schemeClr val="bg1"/>
                </a:solidFill>
                <a:latin typeface="Arial Narrow" pitchFamily="34" charset="0"/>
              </a:rPr>
              <a:t>aveti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Narrow" pitchFamily="34" charset="0"/>
              </a:rPr>
              <a:t>nevoie</a:t>
            </a:r>
            <a:endParaRPr lang="en-US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53388" y="0"/>
            <a:ext cx="88906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1117600" indent="-1117600"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INSTRUIREA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Liderilor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MPB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potriviţi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5763" y="1909763"/>
            <a:ext cx="4559300" cy="4344987"/>
          </a:xfrm>
          <a:effectLst>
            <a:outerShdw dist="35921" dir="2700000" algn="ctr" rotWithShape="0">
              <a:srgbClr val="660033"/>
            </a:outerShdw>
          </a:effectLst>
        </p:spPr>
        <p:txBody>
          <a:bodyPr/>
          <a:lstStyle/>
          <a:p>
            <a:pPr algn="ctr" eaLnBrk="1" hangingPunct="1">
              <a:lnSpc>
                <a:spcPct val="130000"/>
              </a:lnSpc>
              <a:spcBef>
                <a:spcPct val="30000"/>
              </a:spcBef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“Dacă doriţi să plantaţi 5 milioane de biserici, trebuie să instruiţi 4 milioane de plantatori de biserici.”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30000"/>
              </a:spcBef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	- John Maxwell</a:t>
            </a:r>
          </a:p>
        </p:txBody>
      </p:sp>
      <p:pic>
        <p:nvPicPr>
          <p:cNvPr id="62474" name="Picture 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915988"/>
            <a:ext cx="3606800" cy="4968875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build="p"/>
      <p:bldP spid="624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604073" y="1692552"/>
            <a:ext cx="79780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 anchor="ctr">
            <a:spAutoFit/>
          </a:bodyPr>
          <a:lstStyle/>
          <a:p>
            <a:pPr marL="342900" indent="-342900">
              <a:buClr>
                <a:srgbClr val="9C9502"/>
              </a:buClr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Multiplicarea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rapida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a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instruirii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plantatorilor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de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biserici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este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necesara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pentru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a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asigura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multiplicare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rapida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a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liderilor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pentru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a produce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multiplicarea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rapida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a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bisericilor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52540" y="82550"/>
            <a:ext cx="87914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1117600" indent="-1117600"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INSTRUIREA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Liderilor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MPB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potriviţi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-115888" y="2649538"/>
            <a:ext cx="8675688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1371600" lvl="2" indent="-457200">
              <a:lnSpc>
                <a:spcPct val="10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O </a:t>
            </a:r>
            <a:r>
              <a:rPr lang="en-US" sz="2800" b="1" dirty="0" err="1" smtClean="0">
                <a:solidFill>
                  <a:schemeClr val="bg1"/>
                </a:solidFill>
              </a:rPr>
              <a:t>viziune</a:t>
            </a:r>
            <a:r>
              <a:rPr lang="en-US" sz="2800" b="1" dirty="0" smtClean="0">
                <a:solidFill>
                  <a:schemeClr val="bg1"/>
                </a:solidFill>
              </a:rPr>
              <a:t> care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inspira</a:t>
            </a:r>
            <a:endParaRPr lang="en-US" sz="2800" b="1" i="1" u="sng" dirty="0">
              <a:solidFill>
                <a:srgbClr val="FFFF00"/>
              </a:solidFill>
            </a:endParaRPr>
          </a:p>
          <a:p>
            <a:pPr marL="1371600" lvl="2" indent="-457200">
              <a:lnSpc>
                <a:spcPct val="10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Bazata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Biblie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pPr marL="1371600" lvl="2" indent="-457200">
              <a:lnSpc>
                <a:spcPct val="10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Este </a:t>
            </a:r>
            <a:r>
              <a:rPr lang="en-US" sz="2800" b="1" dirty="0" err="1" smtClean="0">
                <a:solidFill>
                  <a:schemeClr val="bg1"/>
                </a:solidFill>
              </a:rPr>
              <a:t>necesar</a:t>
            </a:r>
            <a:r>
              <a:rPr lang="en-US" sz="2800" b="1" dirty="0" smtClean="0">
                <a:solidFill>
                  <a:schemeClr val="bg1"/>
                </a:solidFill>
              </a:rPr>
              <a:t> un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Proiect</a:t>
            </a:r>
            <a:r>
              <a:rPr lang="en-US" sz="2800" b="1" i="1" u="sng" dirty="0" smtClean="0">
                <a:solidFill>
                  <a:srgbClr val="FFFF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Aplicativ</a:t>
            </a:r>
            <a:endParaRPr lang="en-US" sz="2800" b="1" i="1" u="sng" dirty="0">
              <a:solidFill>
                <a:srgbClr val="FFFF00"/>
              </a:solidFill>
            </a:endParaRPr>
          </a:p>
          <a:p>
            <a:pPr marL="1371600" lvl="2" indent="-457200">
              <a:lnSpc>
                <a:spcPct val="10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Adecvat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Cultural</a:t>
            </a:r>
            <a:endParaRPr lang="en-US" sz="2800" b="1" dirty="0">
              <a:solidFill>
                <a:schemeClr val="bg1"/>
              </a:solidFill>
            </a:endParaRPr>
          </a:p>
          <a:p>
            <a:pPr marL="1371600" lvl="2" indent="-457200">
              <a:lnSpc>
                <a:spcPct val="10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</a:rPr>
              <a:t>Model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Neutru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model </a:t>
            </a:r>
            <a:r>
              <a:rPr lang="en-US" sz="2800" b="1" i="1" u="sng" dirty="0">
                <a:solidFill>
                  <a:srgbClr val="FFFF00"/>
                </a:solidFill>
              </a:rPr>
              <a:t>S</a:t>
            </a:r>
            <a:r>
              <a:rPr lang="en-US" sz="2800" b="1" i="1" u="sng" dirty="0" smtClean="0">
                <a:solidFill>
                  <a:srgbClr val="FFFF00"/>
                </a:solidFill>
              </a:rPr>
              <a:t>pecific</a:t>
            </a:r>
            <a:endParaRPr lang="en-US" sz="2800" b="1" i="1" u="sng" dirty="0">
              <a:solidFill>
                <a:srgbClr val="FFFF00"/>
              </a:solidFill>
            </a:endParaRPr>
          </a:p>
          <a:p>
            <a:pPr marL="1371600" lvl="2" indent="-457200">
              <a:lnSpc>
                <a:spcPct val="10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Utilizeaza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diferite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moduri</a:t>
            </a:r>
            <a:r>
              <a:rPr lang="en-US" sz="2800" b="1" dirty="0" smtClean="0">
                <a:solidFill>
                  <a:schemeClr val="bg1"/>
                </a:solidFill>
              </a:rPr>
              <a:t> de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invatare</a:t>
            </a:r>
            <a:r>
              <a:rPr lang="en-US" sz="2800" b="1" i="1" u="sng" dirty="0" smtClean="0">
                <a:solidFill>
                  <a:srgbClr val="FFFF00"/>
                </a:solidFill>
              </a:rPr>
              <a:t> a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adultilor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62708" y="1201738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 anchor="ctr">
            <a:spAutoFit/>
          </a:bodyPr>
          <a:lstStyle/>
          <a:p>
            <a:pPr marL="342900" indent="-342900">
              <a:buClr>
                <a:srgbClr val="9C9502"/>
              </a:buClr>
              <a:defRPr/>
            </a:pPr>
            <a:r>
              <a:rPr lang="vi-VN" sz="4000" b="1" dirty="0" smtClean="0">
                <a:solidFill>
                  <a:schemeClr val="bg1"/>
                </a:solidFill>
                <a:latin typeface="Arial Narrow" pitchFamily="34" charset="0"/>
              </a:rPr>
              <a:t>Asiguraţi-vă că instruirea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vi-VN" sz="4000" b="1" dirty="0" smtClean="0">
                <a:solidFill>
                  <a:schemeClr val="bg1"/>
                </a:solidFill>
                <a:latin typeface="Arial Narrow" pitchFamily="34" charset="0"/>
              </a:rPr>
              <a:t>îndeplineşte 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pPr marL="342900" indent="-342900">
              <a:buClr>
                <a:srgbClr val="9C9502"/>
              </a:buClr>
              <a:defRPr/>
            </a:pPr>
            <a:r>
              <a:rPr lang="en-US" sz="4000" b="1" i="1" u="sng" dirty="0" err="1" smtClean="0">
                <a:solidFill>
                  <a:srgbClr val="FFFF00"/>
                </a:solidFill>
                <a:latin typeface="Arial Narrow" pitchFamily="34" charset="0"/>
              </a:rPr>
              <a:t>criteriile</a:t>
            </a:r>
            <a:r>
              <a:rPr lang="vi-VN" sz="4000" b="1" dirty="0" smtClean="0">
                <a:solidFill>
                  <a:schemeClr val="bg1"/>
                </a:solidFill>
                <a:latin typeface="Arial Narrow" pitchFamily="34" charset="0"/>
              </a:rPr>
              <a:t> potrivite</a:t>
            </a:r>
            <a:endParaRPr lang="en-US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63556" y="82550"/>
            <a:ext cx="878044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1117600" indent="-1117600"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INSTRUIREA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Liderilor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MPB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potriviţi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-585788" y="2700338"/>
            <a:ext cx="8675688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1371600" lvl="2" indent="-4572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Cadrul</a:t>
            </a:r>
            <a:endParaRPr lang="en-US" sz="3200" b="1" dirty="0">
              <a:solidFill>
                <a:schemeClr val="bg1"/>
              </a:solidFill>
            </a:endParaRPr>
          </a:p>
          <a:p>
            <a:pPr marL="1752600" lvl="3" indent="-3810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è"/>
              <a:defRPr/>
            </a:pPr>
            <a:r>
              <a:rPr lang="en-US" sz="2800" i="1" dirty="0" err="1" smtClean="0">
                <a:solidFill>
                  <a:schemeClr val="bg1"/>
                </a:solidFill>
              </a:rPr>
              <a:t>Unu</a:t>
            </a:r>
            <a:r>
              <a:rPr lang="en-US" sz="2800" i="1" dirty="0" smtClean="0">
                <a:solidFill>
                  <a:schemeClr val="bg1"/>
                </a:solidFill>
              </a:rPr>
              <a:t> la </a:t>
            </a:r>
            <a:r>
              <a:rPr lang="en-US" sz="2800" i="1" dirty="0" err="1" smtClean="0">
                <a:solidFill>
                  <a:schemeClr val="bg1"/>
                </a:solidFill>
              </a:rPr>
              <a:t>unu</a:t>
            </a:r>
            <a:r>
              <a:rPr lang="en-US" sz="2800" i="1" dirty="0" smtClean="0">
                <a:solidFill>
                  <a:schemeClr val="bg1"/>
                </a:solidFill>
              </a:rPr>
              <a:t> (</a:t>
            </a:r>
            <a:r>
              <a:rPr lang="en-US" sz="2800" i="1" dirty="0" err="1" smtClean="0">
                <a:solidFill>
                  <a:schemeClr val="bg1"/>
                </a:solidFill>
              </a:rPr>
              <a:t>mentorare</a:t>
            </a:r>
            <a:r>
              <a:rPr lang="en-US" sz="2800" i="1" dirty="0" smtClean="0">
                <a:solidFill>
                  <a:schemeClr val="bg1"/>
                </a:solidFill>
              </a:rPr>
              <a:t>)</a:t>
            </a:r>
          </a:p>
          <a:p>
            <a:pPr marL="1752600" lvl="3" indent="-3810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è"/>
              <a:defRPr/>
            </a:pPr>
            <a:r>
              <a:rPr lang="en-US" sz="2800" i="1" dirty="0" err="1" smtClean="0">
                <a:solidFill>
                  <a:schemeClr val="bg1"/>
                </a:solidFill>
              </a:rPr>
              <a:t>Grup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mic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marL="1752600" lvl="3" indent="-3810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è"/>
              <a:defRPr/>
            </a:pPr>
            <a:r>
              <a:rPr lang="en-US" sz="2800" i="1" dirty="0" err="1" smtClean="0">
                <a:solidFill>
                  <a:schemeClr val="bg1"/>
                </a:solidFill>
              </a:rPr>
              <a:t>Grup</a:t>
            </a:r>
            <a:r>
              <a:rPr lang="en-US" sz="2800" i="1" dirty="0" smtClean="0">
                <a:solidFill>
                  <a:schemeClr val="bg1"/>
                </a:solidFill>
              </a:rPr>
              <a:t> mare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-114300" y="142716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pPr marL="800100" lvl="1" indent="-342900">
              <a:lnSpc>
                <a:spcPct val="80000"/>
              </a:lnSpc>
              <a:buClr>
                <a:srgbClr val="9C9502"/>
              </a:buClr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 Narrow" pitchFamily="34" charset="0"/>
              </a:rPr>
              <a:t>Creaza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4000" b="1" i="1" u="sng" dirty="0" err="1" smtClean="0">
                <a:solidFill>
                  <a:srgbClr val="FFFF00"/>
                </a:solidFill>
                <a:latin typeface="Arial Narrow" pitchFamily="34" charset="0"/>
              </a:rPr>
              <a:t>cadrul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Narrow" pitchFamily="34" charset="0"/>
              </a:rPr>
              <a:t>si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000" b="1" i="1" u="sng" dirty="0" err="1" smtClean="0">
                <a:solidFill>
                  <a:srgbClr val="FFFF00"/>
                </a:solidFill>
                <a:latin typeface="Arial Narrow" pitchFamily="34" charset="0"/>
              </a:rPr>
              <a:t>programul</a:t>
            </a:r>
            <a:r>
              <a:rPr lang="en-US" sz="4000" b="1" i="1" u="sng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sz="4000" b="1" i="1" dirty="0" smtClean="0">
                <a:solidFill>
                  <a:schemeClr val="bg1"/>
                </a:solidFill>
                <a:latin typeface="Arial Narrow" pitchFamily="34" charset="0"/>
              </a:rPr>
              <a:t>de care </a:t>
            </a:r>
            <a:r>
              <a:rPr lang="en-US" sz="4000" b="1" i="1" dirty="0" err="1" smtClean="0">
                <a:solidFill>
                  <a:schemeClr val="bg1"/>
                </a:solidFill>
                <a:latin typeface="Arial Narrow" pitchFamily="34" charset="0"/>
              </a:rPr>
              <a:t>ai</a:t>
            </a:r>
            <a:r>
              <a:rPr lang="en-US" sz="40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800100" lvl="1" indent="-342900">
              <a:lnSpc>
                <a:spcPct val="80000"/>
              </a:lnSpc>
              <a:buClr>
                <a:srgbClr val="9C9502"/>
              </a:buClr>
              <a:defRPr/>
            </a:pPr>
            <a:r>
              <a:rPr lang="en-US" sz="4000" b="1" i="1" dirty="0" err="1" smtClean="0">
                <a:solidFill>
                  <a:schemeClr val="bg1"/>
                </a:solidFill>
                <a:latin typeface="Arial Narrow" pitchFamily="34" charset="0"/>
              </a:rPr>
              <a:t>nevoie</a:t>
            </a:r>
            <a:endParaRPr lang="en-US" sz="40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52540" y="82550"/>
            <a:ext cx="87914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1117600" indent="-1117600"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INSTRUIREA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Liderilor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MPB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potriviţi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2700338"/>
            <a:ext cx="8675688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1371600" lvl="2" indent="-4572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Programul</a:t>
            </a:r>
            <a:endParaRPr lang="en-US" sz="3200" b="1" dirty="0">
              <a:solidFill>
                <a:schemeClr val="bg1"/>
              </a:solidFill>
            </a:endParaRPr>
          </a:p>
          <a:p>
            <a:pPr marL="1752600" lvl="3" indent="-3810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è"/>
              <a:defRPr/>
            </a:pPr>
            <a:r>
              <a:rPr lang="vi-VN" sz="2800" i="1" dirty="0" smtClean="0">
                <a:solidFill>
                  <a:schemeClr val="bg1"/>
                </a:solidFill>
              </a:rPr>
              <a:t>Săptămânal</a:t>
            </a:r>
          </a:p>
          <a:p>
            <a:pPr marL="1752600" lvl="3" indent="-3810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è"/>
              <a:defRPr/>
            </a:pPr>
            <a:r>
              <a:rPr lang="vi-VN" sz="2800" i="1" dirty="0" smtClean="0">
                <a:solidFill>
                  <a:schemeClr val="bg1"/>
                </a:solidFill>
              </a:rPr>
              <a:t>Lunar</a:t>
            </a:r>
          </a:p>
          <a:p>
            <a:pPr marL="1752600" lvl="3" indent="-3810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è"/>
              <a:defRPr/>
            </a:pPr>
            <a:r>
              <a:rPr lang="vi-VN" sz="2800" i="1" dirty="0" smtClean="0">
                <a:solidFill>
                  <a:schemeClr val="bg1"/>
                </a:solidFill>
              </a:rPr>
              <a:t>Eveniment de trei zile</a:t>
            </a:r>
          </a:p>
          <a:p>
            <a:pPr marL="1752600" lvl="3" indent="-3810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è"/>
              <a:defRPr/>
            </a:pPr>
            <a:r>
              <a:rPr lang="vi-VN" sz="2800" i="1" dirty="0" smtClean="0">
                <a:solidFill>
                  <a:schemeClr val="bg1"/>
                </a:solidFill>
              </a:rPr>
              <a:t>Eveniment lung de o săptămână sau două</a:t>
            </a:r>
          </a:p>
          <a:p>
            <a:pPr marL="1752600" lvl="3" indent="-381000">
              <a:lnSpc>
                <a:spcPct val="12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è"/>
              <a:defRPr/>
            </a:pPr>
            <a:r>
              <a:rPr lang="vi-VN" sz="2800" i="1" dirty="0" smtClean="0">
                <a:solidFill>
                  <a:schemeClr val="bg1"/>
                </a:solidFill>
              </a:rPr>
              <a:t>Alte posibilităţi</a:t>
            </a:r>
            <a:endParaRPr lang="vi-VN" sz="2800" i="1" dirty="0">
              <a:solidFill>
                <a:schemeClr val="bg1"/>
              </a:solidFill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-114300" y="1427163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pPr marL="800100" lvl="1" indent="-342900">
              <a:lnSpc>
                <a:spcPct val="80000"/>
              </a:lnSpc>
              <a:buClr>
                <a:srgbClr val="9C9502"/>
              </a:buClr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 Narrow" pitchFamily="34" charset="0"/>
              </a:rPr>
              <a:t>Creaza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4000" b="1" i="1" u="sng" dirty="0" err="1" smtClean="0">
                <a:solidFill>
                  <a:srgbClr val="FFFF00"/>
                </a:solidFill>
                <a:latin typeface="Arial Narrow" pitchFamily="34" charset="0"/>
              </a:rPr>
              <a:t>cadrul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Narrow" pitchFamily="34" charset="0"/>
              </a:rPr>
              <a:t>si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000" b="1" i="1" u="sng" dirty="0" err="1" smtClean="0">
                <a:solidFill>
                  <a:srgbClr val="FFFF00"/>
                </a:solidFill>
                <a:latin typeface="Arial Narrow" pitchFamily="34" charset="0"/>
              </a:rPr>
              <a:t>programul</a:t>
            </a:r>
            <a:r>
              <a:rPr lang="en-US" sz="4000" b="1" i="1" u="sng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sz="4000" b="1" i="1" dirty="0" smtClean="0">
                <a:solidFill>
                  <a:schemeClr val="bg1"/>
                </a:solidFill>
                <a:latin typeface="Arial Narrow" pitchFamily="34" charset="0"/>
              </a:rPr>
              <a:t>de care </a:t>
            </a:r>
            <a:r>
              <a:rPr lang="en-US" sz="4000" b="1" i="1" dirty="0" err="1" smtClean="0">
                <a:solidFill>
                  <a:schemeClr val="bg1"/>
                </a:solidFill>
                <a:latin typeface="Arial Narrow" pitchFamily="34" charset="0"/>
              </a:rPr>
              <a:t>ai</a:t>
            </a:r>
            <a:r>
              <a:rPr lang="en-US" sz="40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800100" lvl="1" indent="-342900">
              <a:lnSpc>
                <a:spcPct val="80000"/>
              </a:lnSpc>
              <a:buClr>
                <a:srgbClr val="9C9502"/>
              </a:buClr>
              <a:defRPr/>
            </a:pPr>
            <a:r>
              <a:rPr lang="en-US" sz="4000" b="1" i="1" dirty="0" err="1" smtClean="0">
                <a:solidFill>
                  <a:schemeClr val="bg1"/>
                </a:solidFill>
                <a:latin typeface="Arial Narrow" pitchFamily="34" charset="0"/>
              </a:rPr>
              <a:t>nevoie</a:t>
            </a:r>
            <a:endParaRPr lang="en-US" sz="40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815975" y="82550"/>
            <a:ext cx="74882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1117600" indent="-1117600"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INSTRUIREA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Liderilor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potriviţi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4" name="Group 54"/>
          <p:cNvGraphicFramePr>
            <a:graphicFrameLocks noGrp="1"/>
          </p:cNvGraphicFramePr>
          <p:nvPr/>
        </p:nvGraphicFramePr>
        <p:xfrm>
          <a:off x="457200" y="1379538"/>
          <a:ext cx="8229600" cy="4645152"/>
        </p:xfrm>
        <a:graphic>
          <a:graphicData uri="http://schemas.openxmlformats.org/drawingml/2006/table">
            <a:tbl>
              <a:tblPr/>
              <a:tblGrid>
                <a:gridCol w="1633538"/>
                <a:gridCol w="1649412"/>
                <a:gridCol w="1649413"/>
                <a:gridCol w="1901825"/>
                <a:gridCol w="1395412"/>
              </a:tblGrid>
              <a:tr h="911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Numele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celui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mentorat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Nevoile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cele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importante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Vin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sau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mergi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Resurse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Cand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735" name="Rectangle 55"/>
          <p:cNvSpPr>
            <a:spLocks noChangeArrowheads="1"/>
          </p:cNvSpPr>
          <p:nvPr/>
        </p:nvSpPr>
        <p:spPr bwMode="auto">
          <a:xfrm>
            <a:off x="242371" y="87313"/>
            <a:ext cx="890162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1117600" indent="-1117600"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MENTORAREA </a:t>
            </a:r>
            <a:r>
              <a:rPr lang="en-US" sz="4400" b="1" dirty="0" err="1" smtClean="0">
                <a:solidFill>
                  <a:schemeClr val="bg1"/>
                </a:solidFill>
                <a:latin typeface="Arial Narrow" pitchFamily="34" charset="0"/>
              </a:rPr>
              <a:t>liderilor</a:t>
            </a: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 MPB </a:t>
            </a:r>
            <a:r>
              <a:rPr lang="en-US" sz="4400" b="1" dirty="0" err="1" smtClean="0">
                <a:solidFill>
                  <a:schemeClr val="bg1"/>
                </a:solidFill>
                <a:latin typeface="Arial Narrow" pitchFamily="34" charset="0"/>
              </a:rPr>
              <a:t>potriviţi</a:t>
            </a: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1188" y="1135063"/>
            <a:ext cx="7010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400" b="1">
              <a:solidFill>
                <a:srgbClr val="9C9502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-42863" y="1452563"/>
            <a:ext cx="6797676" cy="370205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660066"/>
                </a:solidFill>
              </a:rPr>
              <a:t>Recrutarea</a:t>
            </a:r>
            <a:r>
              <a:rPr lang="en-US" sz="4800" b="1" dirty="0" smtClean="0">
                <a:solidFill>
                  <a:srgbClr val="660066"/>
                </a:solidFill>
              </a:rPr>
              <a:t>, </a:t>
            </a:r>
            <a:r>
              <a:rPr lang="en-US" sz="4800" b="1" dirty="0" err="1" smtClean="0">
                <a:solidFill>
                  <a:srgbClr val="660066"/>
                </a:solidFill>
              </a:rPr>
              <a:t>Instruirea</a:t>
            </a:r>
            <a:r>
              <a:rPr lang="en-US" sz="4800" b="1" dirty="0" smtClean="0">
                <a:solidFill>
                  <a:srgbClr val="660066"/>
                </a:solidFill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</a:rPr>
              <a:t>şi</a:t>
            </a:r>
            <a:r>
              <a:rPr lang="en-US" sz="4800" b="1" dirty="0" smtClean="0">
                <a:solidFill>
                  <a:srgbClr val="660066"/>
                </a:solidFill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</a:rPr>
              <a:t>Mentorarea</a:t>
            </a:r>
            <a:r>
              <a:rPr lang="en-US" sz="4800" b="1" dirty="0" smtClean="0">
                <a:solidFill>
                  <a:srgbClr val="660066"/>
                </a:solidFill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</a:rPr>
              <a:t>Liderilor</a:t>
            </a:r>
            <a:r>
              <a:rPr lang="en-US" sz="4800" b="1" dirty="0" smtClean="0">
                <a:solidFill>
                  <a:srgbClr val="660066"/>
                </a:solidFill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</a:rPr>
              <a:t>Potriviţi</a:t>
            </a:r>
            <a:r>
              <a:rPr lang="en-US" sz="4800" b="1" dirty="0" smtClean="0">
                <a:solidFill>
                  <a:srgbClr val="660066"/>
                </a:solidFill>
              </a:rPr>
              <a:t> </a:t>
            </a:r>
            <a:endParaRPr lang="en-US" sz="5400" b="1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" y="1688123"/>
            <a:ext cx="9144000" cy="490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  <p:txBody>
          <a:bodyPr/>
          <a:lstStyle/>
          <a:p>
            <a:pPr marL="990600" lvl="1" indent="-533400" algn="ctr">
              <a:lnSpc>
                <a:spcPct val="160000"/>
              </a:lnSpc>
              <a:buClr>
                <a:srgbClr val="9C9502"/>
              </a:buClr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Pregatiri</a:t>
            </a:r>
            <a:r>
              <a:rPr lang="en-US" sz="3600" b="1" dirty="0">
                <a:solidFill>
                  <a:schemeClr val="bg1"/>
                </a:solidFill>
              </a:rPr>
              <a:t>  </a:t>
            </a: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Evaluati-va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pe</a:t>
            </a:r>
            <a:r>
              <a:rPr lang="en-US" sz="2800" b="1" i="1" u="sng" dirty="0" smtClean="0">
                <a:solidFill>
                  <a:srgbClr val="FFFF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voi</a:t>
            </a:r>
            <a:r>
              <a:rPr lang="en-US" sz="2800" b="1" i="1" u="sng" dirty="0" smtClean="0">
                <a:solidFill>
                  <a:srgbClr val="FFFF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insiva</a:t>
            </a:r>
            <a:endParaRPr lang="en-US" sz="2800" b="1" i="1" u="sng" dirty="0">
              <a:solidFill>
                <a:srgbClr val="FFFF00"/>
              </a:solidFill>
            </a:endParaRPr>
          </a:p>
          <a:p>
            <a:pPr marL="990600" lvl="1" indent="-533400">
              <a:spcBef>
                <a:spcPct val="20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vi-VN" sz="2800" i="1" dirty="0" smtClean="0">
                <a:solidFill>
                  <a:schemeClr val="bg1"/>
                </a:solidFill>
                <a:latin typeface="Arial Narrow" pitchFamily="34" charset="0"/>
              </a:rPr>
              <a:t>De ce doresc sau nu doresc să conduc o Mişcare de Plantare de Biserici?</a:t>
            </a:r>
          </a:p>
          <a:p>
            <a:pPr marL="990600" lvl="1" indent="-533400">
              <a:spcBef>
                <a:spcPct val="20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vi-VN" sz="2800" i="1" dirty="0" smtClean="0">
                <a:solidFill>
                  <a:schemeClr val="bg1"/>
                </a:solidFill>
                <a:latin typeface="Arial Narrow" pitchFamily="34" charset="0"/>
              </a:rPr>
              <a:t>Care sunt motivaţiile mele în lucrare?</a:t>
            </a:r>
          </a:p>
          <a:p>
            <a:pPr marL="990600" lvl="1" indent="-533400">
              <a:spcBef>
                <a:spcPct val="20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vi-VN" sz="2800" i="1" dirty="0" smtClean="0">
                <a:solidFill>
                  <a:schemeClr val="bg1"/>
                </a:solidFill>
                <a:latin typeface="Arial Narrow" pitchFamily="34" charset="0"/>
              </a:rPr>
              <a:t>Sunt eu un lider pe care alţii doresc să-l urmeze şi de ce?</a:t>
            </a:r>
          </a:p>
          <a:p>
            <a:pPr marL="990600" lvl="1" indent="-533400">
              <a:spcBef>
                <a:spcPct val="20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vi-VN" sz="2800" i="1" dirty="0" smtClean="0">
                <a:solidFill>
                  <a:schemeClr val="bg1"/>
                </a:solidFill>
                <a:latin typeface="Arial Narrow" pitchFamily="34" charset="0"/>
              </a:rPr>
              <a:t>Sunt eu un lider de integritate spirituală?</a:t>
            </a:r>
          </a:p>
          <a:p>
            <a:pPr marL="990600" lvl="1" indent="-533400">
              <a:spcBef>
                <a:spcPct val="20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vi-VN" sz="2800" i="1" dirty="0" smtClean="0">
                <a:solidFill>
                  <a:schemeClr val="bg1"/>
                </a:solidFill>
                <a:latin typeface="Arial Narrow" pitchFamily="34" charset="0"/>
              </a:rPr>
              <a:t>Exista în viaţa ta regiuni cu păcate de care nu te-ai pocăit?</a:t>
            </a:r>
            <a:endParaRPr lang="vi-VN" sz="28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96875" y="0"/>
            <a:ext cx="83153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  <p:txBody>
          <a:bodyPr anchor="ctr"/>
          <a:lstStyle/>
          <a:p>
            <a:pPr marL="1117600" indent="-1117600">
              <a:defRPr/>
            </a:pPr>
            <a:endParaRPr lang="en-US" sz="3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1117600" indent="-1117600" algn="ctr"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Arial Narrow" pitchFamily="34" charset="0"/>
              </a:rPr>
              <a:t>Recrutarea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 Narrow" pitchFamily="34" charset="0"/>
              </a:rPr>
              <a:t>Instruirea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Narrow" pitchFamily="34" charset="0"/>
              </a:rPr>
              <a:t>şi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Narrow" pitchFamily="34" charset="0"/>
              </a:rPr>
              <a:t>Mentorarea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1117600" indent="-1117600" algn="ctr"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Arial Narrow" pitchFamily="34" charset="0"/>
              </a:rPr>
              <a:t>Liderilor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 MPB   </a:t>
            </a:r>
            <a:r>
              <a:rPr lang="en-US" sz="3600" b="1" dirty="0" err="1" smtClean="0">
                <a:solidFill>
                  <a:schemeClr val="bg1"/>
                </a:solidFill>
                <a:latin typeface="Arial Narrow" pitchFamily="34" charset="0"/>
              </a:rPr>
              <a:t>potriviţi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52425" y="1104900"/>
            <a:ext cx="849947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  <p:txBody>
          <a:bodyPr/>
          <a:lstStyle/>
          <a:p>
            <a:pPr marL="990600" lvl="1" indent="-533400" algn="ctr">
              <a:lnSpc>
                <a:spcPct val="160000"/>
              </a:lnSpc>
              <a:buClr>
                <a:srgbClr val="9C9502"/>
              </a:buClr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Pregatiri</a:t>
            </a:r>
            <a:r>
              <a:rPr lang="en-US" sz="4000" b="1" dirty="0">
                <a:solidFill>
                  <a:schemeClr val="bg1"/>
                </a:solidFill>
              </a:rPr>
              <a:t>  </a:t>
            </a: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Evaluati-va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pe</a:t>
            </a:r>
            <a:r>
              <a:rPr lang="en-US" sz="2800" b="1" i="1" u="sng" dirty="0" smtClean="0">
                <a:solidFill>
                  <a:srgbClr val="FFFF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voi</a:t>
            </a:r>
            <a:r>
              <a:rPr lang="en-US" sz="2800" b="1" i="1" u="sng" dirty="0" smtClean="0">
                <a:solidFill>
                  <a:srgbClr val="FFFF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insiva</a:t>
            </a:r>
            <a:endParaRPr lang="en-US" sz="2800" b="1" i="1" u="sng" dirty="0" smtClean="0">
              <a:solidFill>
                <a:srgbClr val="FFFF00"/>
              </a:solidFill>
            </a:endParaRP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en-US" sz="2800" b="1" i="1" u="sng" dirty="0" err="1" smtClean="0">
                <a:solidFill>
                  <a:srgbClr val="FFFF00"/>
                </a:solidFill>
              </a:rPr>
              <a:t>Roaga-te</a:t>
            </a:r>
            <a:endParaRPr lang="en-US" sz="3600" b="1" dirty="0">
              <a:solidFill>
                <a:schemeClr val="bg1"/>
              </a:solidFill>
            </a:endParaRP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Clr>
                <a:srgbClr val="9C9502"/>
              </a:buClr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96875" y="82550"/>
            <a:ext cx="8315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  <p:txBody>
          <a:bodyPr anchor="ctr"/>
          <a:lstStyle/>
          <a:p>
            <a:pPr marL="1117600" indent="-1117600" algn="ctr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Recrutarea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liderilor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MPB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potriviti</a:t>
            </a:r>
            <a:endParaRPr lang="en-US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7547" name="Group 27"/>
          <p:cNvGraphicFramePr>
            <a:graphicFrameLocks noGrp="1"/>
          </p:cNvGraphicFramePr>
          <p:nvPr/>
        </p:nvGraphicFramePr>
        <p:xfrm>
          <a:off x="457200" y="3860800"/>
          <a:ext cx="8229600" cy="2052955"/>
        </p:xfrm>
        <a:graphic>
          <a:graphicData uri="http://schemas.openxmlformats.org/drawingml/2006/table">
            <a:tbl>
              <a:tblPr/>
              <a:tblGrid>
                <a:gridCol w="5346700"/>
                <a:gridCol w="288290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Pozitia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Numar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necesar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52425" y="1104900"/>
            <a:ext cx="849947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  <p:txBody>
          <a:bodyPr/>
          <a:lstStyle/>
          <a:p>
            <a:pPr marL="990600" lvl="1" indent="-533400" algn="ctr">
              <a:lnSpc>
                <a:spcPct val="160000"/>
              </a:lnSpc>
              <a:buClr>
                <a:srgbClr val="9C9502"/>
              </a:buClr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Pregatiri</a:t>
            </a:r>
            <a:r>
              <a:rPr lang="en-US" sz="4000" b="1" dirty="0">
                <a:solidFill>
                  <a:schemeClr val="bg1"/>
                </a:solidFill>
              </a:rPr>
              <a:t>  </a:t>
            </a: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Evaluati-va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pe</a:t>
            </a:r>
            <a:r>
              <a:rPr lang="en-US" sz="2800" b="1" i="1" u="sng" dirty="0" smtClean="0">
                <a:solidFill>
                  <a:srgbClr val="FFFF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voi</a:t>
            </a:r>
            <a:r>
              <a:rPr lang="en-US" sz="2800" b="1" i="1" u="sng" dirty="0" smtClean="0">
                <a:solidFill>
                  <a:srgbClr val="FFFF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insiva</a:t>
            </a:r>
            <a:endParaRPr lang="en-US" sz="2800" b="1" i="1" u="sng" dirty="0" smtClean="0">
              <a:solidFill>
                <a:srgbClr val="FFFF00"/>
              </a:solidFill>
            </a:endParaRP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en-US" sz="2800" b="1" i="1" u="sng" dirty="0" err="1" smtClean="0">
                <a:solidFill>
                  <a:srgbClr val="FFFF00"/>
                </a:solidFill>
              </a:rPr>
              <a:t>Roaga-te</a:t>
            </a:r>
            <a:endParaRPr lang="en-US" sz="2800" b="1" i="1" u="sng" dirty="0">
              <a:solidFill>
                <a:srgbClr val="FFFF00"/>
              </a:solidFill>
            </a:endParaRP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Incredeti-va</a:t>
            </a:r>
            <a:r>
              <a:rPr lang="en-US" sz="2800" b="1" dirty="0" smtClean="0">
                <a:solidFill>
                  <a:schemeClr val="bg1"/>
                </a:solidFill>
              </a:rPr>
              <a:t> in </a:t>
            </a:r>
            <a:r>
              <a:rPr lang="en-US" sz="2800" b="1" dirty="0" err="1" smtClean="0">
                <a:solidFill>
                  <a:schemeClr val="bg1"/>
                </a:solidFill>
              </a:rPr>
              <a:t>Domnul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aduca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lucratori</a:t>
            </a:r>
            <a:endParaRPr lang="en-US" sz="2800" b="1" i="1" u="sng" dirty="0">
              <a:solidFill>
                <a:srgbClr val="FFFF00"/>
              </a:solidFill>
            </a:endParaRP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Fii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pregatit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selectezi</a:t>
            </a:r>
            <a:r>
              <a:rPr lang="en-US" sz="2800" b="1" dirty="0" smtClean="0">
                <a:solidFill>
                  <a:schemeClr val="bg1"/>
                </a:solidFill>
              </a:rPr>
              <a:t> din </a:t>
            </a:r>
            <a:r>
              <a:rPr lang="en-US" sz="2800" b="1" dirty="0" err="1" smtClean="0">
                <a:solidFill>
                  <a:schemeClr val="bg1"/>
                </a:solidFill>
              </a:rPr>
              <a:t>liderii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FF00"/>
                </a:solidFill>
              </a:rPr>
              <a:t>potentiali</a:t>
            </a:r>
            <a:endParaRPr lang="en-US" sz="2800" b="1" dirty="0">
              <a:solidFill>
                <a:schemeClr val="bg1"/>
              </a:solidFill>
            </a:endParaRPr>
          </a:p>
          <a:p>
            <a:pPr marL="1371600" lvl="2" indent="-457200">
              <a:lnSpc>
                <a:spcPct val="160000"/>
              </a:lnSpc>
              <a:spcBef>
                <a:spcPct val="20000"/>
              </a:spcBef>
              <a:buClr>
                <a:schemeClr val="bg1"/>
              </a:buClr>
              <a:buFontTx/>
              <a:buAutoNum type="arabicPeriod"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Clr>
                <a:srgbClr val="9C9502"/>
              </a:buClr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96875" y="82550"/>
            <a:ext cx="8315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  <p:txBody>
          <a:bodyPr anchor="ctr"/>
          <a:lstStyle/>
          <a:p>
            <a:pPr marL="1117600" indent="-1117600" algn="ctr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Recrutarea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liderilor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MPB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potriviti</a:t>
            </a:r>
            <a:endParaRPr lang="en-US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44475" y="266700"/>
            <a:ext cx="86280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pPr marL="800100" lvl="1" indent="-342900" algn="ctr">
              <a:buClr>
                <a:srgbClr val="9C9502"/>
              </a:buClr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Paşi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spre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Recrutare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55600" y="1354014"/>
            <a:ext cx="8331200" cy="5503985"/>
          </a:xfrm>
          <a:effectLst>
            <a:outerShdw dist="35921" dir="2700000" algn="ctr" rotWithShape="0">
              <a:srgbClr val="660033"/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b="1" i="1" u="sng" dirty="0" err="1" smtClean="0">
                <a:solidFill>
                  <a:srgbClr val="FFFF00"/>
                </a:solidFill>
              </a:rPr>
              <a:t>Relationeza</a:t>
            </a:r>
            <a:r>
              <a:rPr lang="en-US" sz="2400" b="1" i="1" u="sng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cu cei care au o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inima</a:t>
            </a:r>
            <a:r>
              <a:rPr lang="vi-VN" sz="2400" b="1" dirty="0" smtClean="0">
                <a:solidFill>
                  <a:schemeClr val="bg1"/>
                </a:solidFill>
              </a:rPr>
              <a:t> pentru răspândirea Evangheliei.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b="1" i="1" u="sng" dirty="0" err="1" smtClean="0">
                <a:solidFill>
                  <a:srgbClr val="FFFF00"/>
                </a:solidFill>
              </a:rPr>
              <a:t>Tinteste</a:t>
            </a:r>
            <a:r>
              <a:rPr lang="vi-VN" sz="2400" b="1" dirty="0" smtClean="0">
                <a:solidFill>
                  <a:schemeClr val="bg1"/>
                </a:solidFill>
              </a:rPr>
              <a:t> lideri şi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roaga-i</a:t>
            </a:r>
            <a:r>
              <a:rPr lang="en-US" sz="2400" b="1" i="1" u="sng" dirty="0" smtClean="0">
                <a:solidFill>
                  <a:srgbClr val="FFFF00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să vă întâlniţi pentru a le împărtăşi viziunea/oportunitatea ta.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vi-VN" sz="2400" b="1" dirty="0" smtClean="0">
                <a:solidFill>
                  <a:schemeClr val="bg1"/>
                </a:solidFill>
              </a:rPr>
              <a:t>Aruncaţi o viziune clară şi convingătoare pe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regiune</a:t>
            </a:r>
            <a:r>
              <a:rPr lang="en-US" sz="2400" b="1" i="1" u="sng" dirty="0" smtClean="0">
                <a:solidFill>
                  <a:srgbClr val="FFFF00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intinsa</a:t>
            </a:r>
            <a:r>
              <a:rPr lang="vi-VN" sz="2400" b="1" dirty="0" smtClean="0">
                <a:solidFill>
                  <a:schemeClr val="bg1"/>
                </a:solidFill>
              </a:rPr>
              <a:t>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vi-VN" sz="2400" b="1" dirty="0" smtClean="0">
                <a:solidFill>
                  <a:schemeClr val="bg1"/>
                </a:solidFill>
              </a:rPr>
              <a:t>Lăsaţi-i pe ceilalţi lideri să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preselecteze</a:t>
            </a:r>
            <a:r>
              <a:rPr lang="vi-VN" sz="2400" b="1" dirty="0" smtClean="0">
                <a:solidFill>
                  <a:schemeClr val="bg1"/>
                </a:solidFill>
              </a:rPr>
              <a:t>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vi-VN" sz="2400" b="1" dirty="0" smtClean="0">
                <a:solidFill>
                  <a:schemeClr val="bg1"/>
                </a:solidFill>
              </a:rPr>
              <a:t>Puneţi întrebări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potrivite</a:t>
            </a:r>
            <a:endParaRPr lang="en-US" sz="2400" b="1" i="1" u="sng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b="1" i="1" u="sng" dirty="0" err="1" smtClean="0">
                <a:solidFill>
                  <a:srgbClr val="FFFF00"/>
                </a:solidFill>
              </a:rPr>
              <a:t>Evalueaza-i</a:t>
            </a:r>
            <a:r>
              <a:rPr lang="vi-VN" sz="2400" b="1" dirty="0" smtClean="0">
                <a:solidFill>
                  <a:schemeClr val="bg1"/>
                </a:solidFill>
              </a:rPr>
              <a:t> cu răbdare.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5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5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5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5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55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5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5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5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5329238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3238500"/>
            <a:ext cx="8229600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b="1" i="1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r>
              <a:rPr lang="vi-VN" b="1" i="1" dirty="0" smtClean="0">
                <a:solidFill>
                  <a:schemeClr val="bg1"/>
                </a:solidFill>
                <a:latin typeface="Arial Narrow" pitchFamily="34" charset="0"/>
              </a:rPr>
              <a:t> Să nu-ţi pui mâinile peste nimeni cu grabă şi să nu te faci părtaş păcatelor altora; pe tine însuţi păzeşte-te curat. </a:t>
            </a:r>
            <a:r>
              <a:rPr lang="en-US" b="1" i="1" dirty="0" smtClean="0">
                <a:solidFill>
                  <a:schemeClr val="bg1"/>
                </a:solidFill>
                <a:latin typeface="Arial Narrow" pitchFamily="34" charset="0"/>
              </a:rPr>
              <a:t>				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b="1" i="1" dirty="0" smtClean="0">
                <a:solidFill>
                  <a:schemeClr val="bg1"/>
                </a:solidFill>
                <a:latin typeface="Arial Narrow" pitchFamily="34" charset="0"/>
              </a:rPr>
              <a:t>						- 1 </a:t>
            </a:r>
            <a:r>
              <a:rPr lang="en-US" b="1" i="1" dirty="0" err="1" smtClean="0">
                <a:solidFill>
                  <a:schemeClr val="bg1"/>
                </a:solidFill>
                <a:latin typeface="Arial Narrow" pitchFamily="34" charset="0"/>
              </a:rPr>
              <a:t>Timotei</a:t>
            </a:r>
            <a:r>
              <a:rPr lang="en-US" b="1" i="1" dirty="0" smtClean="0">
                <a:solidFill>
                  <a:schemeClr val="bg1"/>
                </a:solidFill>
                <a:latin typeface="Arial Narrow" pitchFamily="34" charset="0"/>
              </a:rPr>
              <a:t> 5:22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244475" y="266700"/>
            <a:ext cx="86280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pPr marL="800100" lvl="1" indent="-342900" algn="ctr">
              <a:buClr>
                <a:srgbClr val="9C9502"/>
              </a:buClr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Paşi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spre</a:t>
            </a: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 Narrow" pitchFamily="34" charset="0"/>
              </a:rPr>
              <a:t>Recrutare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155700"/>
            <a:ext cx="8331200" cy="5702300"/>
          </a:xfrm>
          <a:effectLst>
            <a:outerShdw dist="35921" dir="2700000" algn="ctr" rotWithShape="0">
              <a:srgbClr val="660033"/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b="1" i="1" u="sng" dirty="0" err="1" smtClean="0">
                <a:solidFill>
                  <a:srgbClr val="FFFF00"/>
                </a:solidFill>
              </a:rPr>
              <a:t>Relationeza</a:t>
            </a:r>
            <a:r>
              <a:rPr lang="en-US" sz="2400" b="1" i="1" u="sng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cu cei care au o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inima</a:t>
            </a:r>
            <a:r>
              <a:rPr lang="vi-VN" sz="2400" b="1" dirty="0" smtClean="0">
                <a:solidFill>
                  <a:schemeClr val="bg1"/>
                </a:solidFill>
              </a:rPr>
              <a:t> pentru răspândirea Evangheliei.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b="1" i="1" u="sng" dirty="0" err="1" smtClean="0">
                <a:solidFill>
                  <a:srgbClr val="FFFF00"/>
                </a:solidFill>
              </a:rPr>
              <a:t>Tinteste</a:t>
            </a:r>
            <a:r>
              <a:rPr lang="vi-VN" sz="2400" b="1" dirty="0" smtClean="0">
                <a:solidFill>
                  <a:schemeClr val="bg1"/>
                </a:solidFill>
              </a:rPr>
              <a:t> lideri şi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roaga-i</a:t>
            </a:r>
            <a:r>
              <a:rPr lang="en-US" sz="2400" b="1" i="1" u="sng" dirty="0" smtClean="0">
                <a:solidFill>
                  <a:srgbClr val="FFFF00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să vă întâlniţi pentru a le împărtăşi viziunea/oportunitatea ta.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vi-VN" sz="2400" b="1" dirty="0" smtClean="0">
                <a:solidFill>
                  <a:schemeClr val="bg1"/>
                </a:solidFill>
              </a:rPr>
              <a:t>Aruncaţi o viziune clară şi convingătoare pe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regiune</a:t>
            </a:r>
            <a:r>
              <a:rPr lang="en-US" sz="2400" b="1" i="1" u="sng" dirty="0" smtClean="0">
                <a:solidFill>
                  <a:srgbClr val="FFFF00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intinsa</a:t>
            </a:r>
            <a:r>
              <a:rPr lang="vi-VN" sz="2400" b="1" dirty="0" smtClean="0">
                <a:solidFill>
                  <a:schemeClr val="bg1"/>
                </a:solidFill>
              </a:rPr>
              <a:t>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vi-VN" sz="2400" b="1" dirty="0" smtClean="0">
                <a:solidFill>
                  <a:schemeClr val="bg1"/>
                </a:solidFill>
              </a:rPr>
              <a:t>Lăsaţi-i pe ceilalţi lideri să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preselecteze</a:t>
            </a:r>
            <a:r>
              <a:rPr lang="vi-VN" sz="2400" b="1" dirty="0" smtClean="0">
                <a:solidFill>
                  <a:schemeClr val="bg1"/>
                </a:solidFill>
              </a:rPr>
              <a:t>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vi-VN" sz="2400" b="1" dirty="0" smtClean="0">
                <a:solidFill>
                  <a:schemeClr val="bg1"/>
                </a:solidFill>
              </a:rPr>
              <a:t>Puneţi întrebări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potrivite</a:t>
            </a:r>
            <a:endParaRPr lang="en-US" sz="2400" b="1" i="1" u="sng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b="1" i="1" u="sng" dirty="0" err="1" smtClean="0">
                <a:solidFill>
                  <a:srgbClr val="FFFF00"/>
                </a:solidFill>
              </a:rPr>
              <a:t>Evalueaza-i</a:t>
            </a:r>
            <a:r>
              <a:rPr lang="vi-VN" sz="2400" b="1" dirty="0" smtClean="0">
                <a:solidFill>
                  <a:schemeClr val="bg1"/>
                </a:solidFill>
              </a:rPr>
              <a:t> cu răbdare.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Da</a:t>
            </a:r>
            <a:r>
              <a:rPr lang="en-US" sz="2400" b="1" dirty="0" smtClean="0">
                <a:solidFill>
                  <a:schemeClr val="bg1"/>
                </a:solidFill>
              </a:rPr>
              <a:t>-le </a:t>
            </a:r>
            <a:r>
              <a:rPr lang="en-US" sz="2400" b="1" dirty="0" err="1" smtClean="0">
                <a:solidFill>
                  <a:schemeClr val="bg1"/>
                </a:solidFill>
              </a:rPr>
              <a:t>timp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evalueze</a:t>
            </a:r>
            <a:r>
              <a:rPr lang="en-US" sz="2400" b="1" i="1" u="sng" dirty="0" smtClean="0">
                <a:solidFill>
                  <a:schemeClr val="bg1"/>
                </a:solidFill>
              </a:rPr>
              <a:t>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Ofera</a:t>
            </a:r>
            <a:r>
              <a:rPr lang="en-US" sz="2400" b="1" dirty="0" smtClean="0">
                <a:solidFill>
                  <a:schemeClr val="bg1"/>
                </a:solidFill>
              </a:rPr>
              <a:t>-le </a:t>
            </a:r>
            <a:r>
              <a:rPr lang="en-US" sz="2400" b="1" dirty="0" err="1" smtClean="0">
                <a:solidFill>
                  <a:schemeClr val="bg1"/>
                </a:solidFill>
              </a:rPr>
              <a:t>oportuntatea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conduca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Ofera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documente</a:t>
            </a:r>
            <a:r>
              <a:rPr lang="en-US" sz="2400" b="1" i="1" u="sng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clare</a:t>
            </a:r>
            <a:endParaRPr lang="en-US" sz="24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44500" y="1387475"/>
            <a:ext cx="8229600" cy="656272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520700" lvl="1" algn="l" eaLnBrk="1" hangingPunct="1">
              <a:spcBef>
                <a:spcPct val="25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vi-VN" dirty="0" smtClean="0">
                <a:solidFill>
                  <a:schemeClr val="bg1"/>
                </a:solidFill>
                <a:latin typeface="Arial Narrow" pitchFamily="34" charset="0"/>
              </a:rPr>
              <a:t>Scrisoarea de Intro a Pachetului de Interviu pentru Instructori Certificaţi</a:t>
            </a:r>
          </a:p>
          <a:p>
            <a:pPr marL="520700" lvl="1" algn="l" eaLnBrk="1" hangingPunct="1">
              <a:spcBef>
                <a:spcPct val="25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vi-VN" dirty="0" smtClean="0">
                <a:solidFill>
                  <a:schemeClr val="bg1"/>
                </a:solidFill>
                <a:latin typeface="Arial Narrow" pitchFamily="34" charset="0"/>
              </a:rPr>
              <a:t>Descrierea Procesului Devenind un Instructor Certificat</a:t>
            </a:r>
          </a:p>
          <a:p>
            <a:pPr marL="520700" lvl="1" algn="l" eaLnBrk="1" hangingPunct="1">
              <a:spcBef>
                <a:spcPct val="25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vi-VN" dirty="0" smtClean="0">
                <a:solidFill>
                  <a:schemeClr val="bg1"/>
                </a:solidFill>
                <a:latin typeface="Arial Narrow" pitchFamily="34" charset="0"/>
              </a:rPr>
              <a:t>	Cererea pentru a deveni un Instructor Certificat</a:t>
            </a:r>
          </a:p>
          <a:p>
            <a:pPr marL="520700" lvl="1" algn="l" eaLnBrk="1" hangingPunct="1">
              <a:spcBef>
                <a:spcPct val="25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vi-VN" dirty="0" smtClean="0">
                <a:solidFill>
                  <a:schemeClr val="bg1"/>
                </a:solidFill>
                <a:latin typeface="Arial Narrow" pitchFamily="34" charset="0"/>
              </a:rPr>
              <a:t>	Descrierea lucrării DCPI</a:t>
            </a:r>
          </a:p>
          <a:p>
            <a:pPr marL="520700" lvl="1" algn="l" eaLnBrk="1" hangingPunct="1">
              <a:spcBef>
                <a:spcPct val="25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vi-VN" dirty="0" smtClean="0">
                <a:solidFill>
                  <a:schemeClr val="bg1"/>
                </a:solidFill>
                <a:latin typeface="Arial Narrow" pitchFamily="34" charset="0"/>
              </a:rPr>
              <a:t>	Declaraţia de Viziune, Strategie, Valori şi Ipoteze</a:t>
            </a:r>
          </a:p>
          <a:p>
            <a:pPr marL="520700" lvl="1" algn="l" eaLnBrk="1" hangingPunct="1">
              <a:spcBef>
                <a:spcPct val="25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vi-VN" dirty="0" smtClean="0">
                <a:solidFill>
                  <a:schemeClr val="bg1"/>
                </a:solidFill>
                <a:latin typeface="Arial Narrow" pitchFamily="34" charset="0"/>
              </a:rPr>
              <a:t>	Declaraţia de Credinţă a DCPI-ului</a:t>
            </a:r>
          </a:p>
          <a:p>
            <a:pPr marL="520700" lvl="1" algn="l" eaLnBrk="1" hangingPunct="1">
              <a:spcBef>
                <a:spcPct val="25000"/>
              </a:spcBef>
              <a:buClr>
                <a:srgbClr val="FFFF00"/>
              </a:buClr>
              <a:buFontTx/>
              <a:buChar char="–"/>
              <a:defRPr/>
            </a:pPr>
            <a:r>
              <a:rPr lang="vi-VN" dirty="0" smtClean="0">
                <a:solidFill>
                  <a:schemeClr val="bg1"/>
                </a:solidFill>
                <a:latin typeface="Arial Narrow" pitchFamily="34" charset="0"/>
              </a:rPr>
              <a:t>	Descrierea Poziţiei Instructorului Certificat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20346" y="274516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 Narrow" pitchFamily="34" charset="0"/>
              </a:rPr>
              <a:t>Incluse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 Narrow" pitchFamily="34" charset="0"/>
              </a:rPr>
              <a:t>în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 Narrow" pitchFamily="34" charset="0"/>
              </a:rPr>
              <a:t>pachetul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 Narrow" pitchFamily="34" charset="0"/>
              </a:rPr>
              <a:t>nostru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latin typeface="Arial Narrow" pitchFamily="34" charset="0"/>
              </a:rPr>
              <a:t>recrutare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 a </a:t>
            </a:r>
            <a:r>
              <a:rPr lang="en-US" sz="3200" b="1" dirty="0" err="1" smtClean="0">
                <a:solidFill>
                  <a:schemeClr val="bg1"/>
                </a:solidFill>
                <a:latin typeface="Arial Narrow" pitchFamily="34" charset="0"/>
              </a:rPr>
              <a:t>Instructorilor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 Narrow" pitchFamily="34" charset="0"/>
              </a:rPr>
              <a:t>Certificaţi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 Narrow" pitchFamily="34" charset="0"/>
              </a:rPr>
              <a:t>sunt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439</Words>
  <Application>Microsoft Macintosh PowerPoint</Application>
  <PresentationFormat>On-screen Show (4:3)</PresentationFormat>
  <Paragraphs>142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Narrow</vt:lpstr>
      <vt:lpstr>Wingdings</vt:lpstr>
      <vt:lpstr>Arial</vt:lpstr>
      <vt:lpstr>Modelo de apresentação predefinido</vt:lpstr>
      <vt:lpstr>Blank</vt:lpstr>
      <vt:lpstr>PowerPoint Presentation</vt:lpstr>
      <vt:lpstr>Recrutarea, Instruirea şi Mentorarea Liderilor Potriviţi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.</dc:creator>
  <cp:lastModifiedBy>Microsoft Office User</cp:lastModifiedBy>
  <cp:revision>100</cp:revision>
  <dcterms:created xsi:type="dcterms:W3CDTF">2009-01-29T09:19:29Z</dcterms:created>
  <dcterms:modified xsi:type="dcterms:W3CDTF">2017-09-27T16:34:47Z</dcterms:modified>
</cp:coreProperties>
</file>