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</p:sldMasterIdLst>
  <p:notesMasterIdLst>
    <p:notesMasterId r:id="rId30"/>
  </p:notesMasterIdLst>
  <p:sldIdLst>
    <p:sldId id="288" r:id="rId4"/>
    <p:sldId id="287" r:id="rId5"/>
    <p:sldId id="258" r:id="rId6"/>
    <p:sldId id="259" r:id="rId7"/>
    <p:sldId id="272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90">
          <p15:clr>
            <a:srgbClr val="A4A3A4"/>
          </p15:clr>
        </p15:guide>
        <p15:guide id="3" orient="horz" pos="4030">
          <p15:clr>
            <a:srgbClr val="A4A3A4"/>
          </p15:clr>
        </p15:guide>
        <p15:guide id="4" pos="2880">
          <p15:clr>
            <a:srgbClr val="A4A3A4"/>
          </p15:clr>
        </p15:guide>
        <p15:guide id="5" pos="283">
          <p15:clr>
            <a:srgbClr val="A4A3A4"/>
          </p15:clr>
        </p15:guide>
        <p15:guide id="6" pos="54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6241"/>
    <a:srgbClr val="287850"/>
    <a:srgbClr val="660066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9" autoAdjust="0"/>
    <p:restoredTop sz="94615" autoAdjust="0"/>
  </p:normalViewPr>
  <p:slideViewPr>
    <p:cSldViewPr snapToGrid="0">
      <p:cViewPr>
        <p:scale>
          <a:sx n="60" d="100"/>
          <a:sy n="60" d="100"/>
        </p:scale>
        <p:origin x="3016" y="1072"/>
      </p:cViewPr>
      <p:guideLst>
        <p:guide orient="horz" pos="2160"/>
        <p:guide orient="horz" pos="290"/>
        <p:guide orient="horz" pos="4030"/>
        <p:guide pos="2880"/>
        <p:guide pos="283"/>
        <p:guide pos="5475"/>
      </p:guideLst>
    </p:cSldViewPr>
  </p:slideViewPr>
  <p:outlineViewPr>
    <p:cViewPr>
      <p:scale>
        <a:sx n="33" d="100"/>
        <a:sy n="33" d="100"/>
      </p:scale>
      <p:origin x="0" y="6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457200" cy="457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FF4062-6F67-4FA1-85D0-9AC1EB25B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906FE-D094-49DA-8EBF-9E09E058DF2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B703EE-2B08-4C09-8AEA-D11B1E66196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D121C3-15AB-4E10-AB6A-4695E2DC919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8469D-54C1-4893-B1F3-2FFA5B323FD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DBEB3-5032-42A0-BEFA-1002C90494C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5A6E8-8580-4956-B259-7EF29030962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EBB60-2CD1-4A11-A979-2A9CD735EF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815BD-B94C-47E8-9A5D-F930F41BEEE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BDF93C-FB2B-4032-882D-2742F87DFD9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F53D2-E656-4035-8025-0D2CBBF841C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6A5F-B964-410E-942B-DB139453AA3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E8CCE1-02FE-433A-AF97-B7234E1E465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2A3E2-3356-472D-A0C0-7D0BF050EA1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B3F08-D42F-48B4-9F07-93FA0CAC7A0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B132A-E0E1-4D6A-A91B-E8C3F106BAD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6C0C9-2145-4BDB-A081-6760068E7F6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2DEBD-B095-4BA4-B395-8E5675E7AF8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A3C07-CB99-45F5-A197-EEB4467E7E4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F5B60-AC55-4B65-B8C4-9A4A01213CF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A4BC8-060E-4954-B7C7-0AAF408D15F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E65F8-6EC8-42C7-8767-0B2162A15B2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F5838-5892-4610-A89F-EEAD406EDCD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CE114-4C86-479D-B46A-3462A9573C5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ABBF7-96B5-4384-8880-9B61E2E9804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5A7D-8552-4B9C-8806-63ABF4F45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51FE-4316-4F3A-B1FF-4E1988AE5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02BC3-2B23-4FCA-8804-D95BA1BAA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4964-B57E-41EF-AAC6-315F3FA20B0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D3A1B-6B13-4E4A-9476-F054BA641CA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572A3-7C78-494F-BF31-B06DC2AFB22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59EB4-0E16-4620-8734-CF173ADB617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7D3B2-9F7D-449E-888A-042E2D07F1F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141A5-B184-4564-AE74-77425EF6653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594EF-BE03-4943-8155-22559288985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672B-65D3-4305-A013-2525DF94DF0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4C79-7803-423E-9508-42D67134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C27B7-CE01-4CC8-B2F4-4B68E864B06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35A0-24CF-4B09-B9FA-7D1D3B6B2A5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E93A-9AB9-4F7F-800C-328E956D8F5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2546-568E-4DD8-AE7B-FC17DCCFF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9F0F-15D9-4724-8BFF-6B3D779F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F721-59DE-4DB7-A4D0-E07E19C9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DA37-2846-4C9C-8533-5CA96F5C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0089-D8F2-41F7-AA34-9418F573F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5E61-8C5D-4C8F-83A5-62B0C8EBA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E7FA0-5F97-41B1-93E4-CFEDDEAFD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23DAD-32D3-4D76-A02C-F0BE5A20B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A3A9E-217E-4918-B481-20B1C96B1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49C7-CC84-47E8-AF1A-1EAC2B8D8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EE3C5-BB89-46A5-8671-4808A15FB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05A2-A5C1-42BE-81FA-2DE58D65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CA9F1-BF91-493E-B538-2EC9D7FCC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A2C6-ABFC-4582-AB15-939A5015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6D9D-A6B4-4487-8D0C-5BFD300FD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C30C-0A3C-4614-9D58-E6466C94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1BBB-1C40-4339-92B3-5AE77C114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F888-D4A9-466D-9F06-D67A43721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0FD828-72A5-4101-AA7A-9DEE8686A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DBC8B2-8701-450B-B737-AAF17F27B06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097E646-1F45-46CE-ABB1-66F7014DF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4.jpeg"/><Relationship Id="rId5" Type="http://schemas.openxmlformats.org/officeDocument/2006/relationships/image" Target="../media/image1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4.jpeg"/><Relationship Id="rId5" Type="http://schemas.openxmlformats.org/officeDocument/2006/relationships/image" Target="../media/image15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7.bin"/><Relationship Id="rId6" Type="http://schemas.openxmlformats.org/officeDocument/2006/relationships/image" Target="../media/image25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4.jpeg"/><Relationship Id="rId5" Type="http://schemas.openxmlformats.org/officeDocument/2006/relationships/oleObject" Target="../embeddings/oleObject8.bin"/><Relationship Id="rId6" Type="http://schemas.openxmlformats.org/officeDocument/2006/relationships/image" Target="../media/image26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385888"/>
            <a:ext cx="8153400" cy="4068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Care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este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chemarea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lui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Dumnezeu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cu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viaţa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smtClean="0">
                <a:solidFill>
                  <a:srgbClr val="206241"/>
                </a:solidFill>
                <a:latin typeface="Arial Narrow" pitchFamily="34" charset="0"/>
              </a:rPr>
              <a:t>DVS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?</a:t>
            </a:r>
            <a:endParaRPr lang="en-US" sz="8000" b="1" dirty="0" smtClean="0">
              <a:solidFill>
                <a:srgbClr val="20624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998538"/>
            <a:ext cx="7924800" cy="4830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vi-VN" sz="6000" b="1" dirty="0" smtClean="0">
                <a:solidFill>
                  <a:srgbClr val="660066"/>
                </a:solidFill>
                <a:latin typeface="Arial Narrow" pitchFamily="34" charset="0"/>
              </a:rPr>
              <a:t>Valorile liderilor mişcării plantarii de biserici ar trebui să reflecte</a:t>
            </a:r>
            <a:br>
              <a:rPr lang="vi-VN" sz="6000" b="1" dirty="0" smtClean="0">
                <a:solidFill>
                  <a:srgbClr val="660066"/>
                </a:solidFill>
                <a:latin typeface="Arial Narrow" pitchFamily="34" charset="0"/>
              </a:rPr>
            </a:br>
            <a:r>
              <a:rPr lang="vi-VN" sz="6000" b="1" dirty="0" smtClean="0">
                <a:solidFill>
                  <a:srgbClr val="660066"/>
                </a:solidFill>
                <a:latin typeface="Arial Narrow" pitchFamily="34" charset="0"/>
              </a:rPr>
              <a:t>Principiile mişcării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0200" y="-88900"/>
            <a:ext cx="8915400" cy="32956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vi-VN" b="1" dirty="0" smtClean="0">
                <a:solidFill>
                  <a:srgbClr val="660066"/>
                </a:solidFill>
                <a:latin typeface="Arial Narrow" pitchFamily="34" charset="0"/>
              </a:rPr>
              <a:t>Răspundeţi cu o cifră de la 1-5 pentru fiecare întrebare.În ce măsură apare principiul în propria dvs experienţa şi valoare? </a:t>
            </a:r>
            <a:endParaRPr lang="en-US" dirty="0" smtClean="0">
              <a:solidFill>
                <a:srgbClr val="660066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06725"/>
            <a:ext cx="6400800" cy="3276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i="1" dirty="0" smtClean="0">
                <a:solidFill>
                  <a:srgbClr val="206241"/>
                </a:solidFill>
              </a:rPr>
              <a:t>1=nu </a:t>
            </a:r>
            <a:r>
              <a:rPr lang="en-US" i="1" dirty="0" err="1" smtClean="0">
                <a:solidFill>
                  <a:srgbClr val="206241"/>
                </a:solidFill>
              </a:rPr>
              <a:t>apare</a:t>
            </a:r>
            <a:r>
              <a:rPr lang="en-US" i="1" dirty="0" smtClean="0">
                <a:solidFill>
                  <a:srgbClr val="206241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en-US" i="1" dirty="0" smtClean="0">
                <a:solidFill>
                  <a:srgbClr val="206241"/>
                </a:solidFill>
              </a:rPr>
              <a:t>2=</a:t>
            </a:r>
            <a:r>
              <a:rPr lang="en-US" i="1" dirty="0" err="1" smtClean="0">
                <a:solidFill>
                  <a:srgbClr val="206241"/>
                </a:solidFill>
              </a:rPr>
              <a:t>apare</a:t>
            </a:r>
            <a:r>
              <a:rPr lang="en-US" i="1" dirty="0" smtClean="0">
                <a:solidFill>
                  <a:srgbClr val="206241"/>
                </a:solidFill>
              </a:rPr>
              <a:t> </a:t>
            </a:r>
            <a:r>
              <a:rPr lang="en-US" i="1" dirty="0" err="1" smtClean="0">
                <a:solidFill>
                  <a:srgbClr val="206241"/>
                </a:solidFill>
              </a:rPr>
              <a:t>puţin</a:t>
            </a:r>
            <a:r>
              <a:rPr lang="en-US" i="1" dirty="0" smtClean="0">
                <a:solidFill>
                  <a:srgbClr val="206241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en-US" i="1" dirty="0" smtClean="0">
                <a:solidFill>
                  <a:srgbClr val="206241"/>
                </a:solidFill>
              </a:rPr>
              <a:t>3=</a:t>
            </a:r>
            <a:r>
              <a:rPr lang="en-US" i="1" dirty="0" err="1" smtClean="0">
                <a:solidFill>
                  <a:srgbClr val="206241"/>
                </a:solidFill>
              </a:rPr>
              <a:t>apare</a:t>
            </a:r>
            <a:r>
              <a:rPr lang="en-US" i="1" dirty="0" smtClean="0">
                <a:solidFill>
                  <a:srgbClr val="206241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en-US" i="1" dirty="0" smtClean="0">
                <a:solidFill>
                  <a:srgbClr val="206241"/>
                </a:solidFill>
              </a:rPr>
              <a:t>4=</a:t>
            </a:r>
            <a:r>
              <a:rPr lang="en-US" i="1" dirty="0" err="1" smtClean="0">
                <a:solidFill>
                  <a:srgbClr val="206241"/>
                </a:solidFill>
              </a:rPr>
              <a:t>apare</a:t>
            </a:r>
            <a:r>
              <a:rPr lang="en-US" i="1" dirty="0" smtClean="0">
                <a:solidFill>
                  <a:srgbClr val="206241"/>
                </a:solidFill>
              </a:rPr>
              <a:t> </a:t>
            </a:r>
            <a:r>
              <a:rPr lang="en-US" i="1" dirty="0" err="1" smtClean="0">
                <a:solidFill>
                  <a:srgbClr val="206241"/>
                </a:solidFill>
              </a:rPr>
              <a:t>mult</a:t>
            </a:r>
            <a:r>
              <a:rPr lang="en-US" i="1" dirty="0" smtClean="0">
                <a:solidFill>
                  <a:srgbClr val="206241"/>
                </a:solidFill>
              </a:rPr>
              <a:t>. </a:t>
            </a:r>
          </a:p>
          <a:p>
            <a:pPr algn="l" eaLnBrk="1" hangingPunct="1">
              <a:defRPr/>
            </a:pPr>
            <a:r>
              <a:rPr lang="en-US" i="1" dirty="0" smtClean="0">
                <a:solidFill>
                  <a:srgbClr val="206241"/>
                </a:solidFill>
              </a:rPr>
              <a:t>5=</a:t>
            </a:r>
            <a:r>
              <a:rPr lang="en-US" i="1" dirty="0" err="1" smtClean="0">
                <a:solidFill>
                  <a:srgbClr val="206241"/>
                </a:solidFill>
              </a:rPr>
              <a:t>apare</a:t>
            </a:r>
            <a:r>
              <a:rPr lang="en-US" i="1" dirty="0" smtClean="0">
                <a:solidFill>
                  <a:srgbClr val="206241"/>
                </a:solidFill>
              </a:rPr>
              <a:t> </a:t>
            </a:r>
            <a:r>
              <a:rPr lang="en-US" i="1" dirty="0" err="1" smtClean="0">
                <a:solidFill>
                  <a:srgbClr val="206241"/>
                </a:solidFill>
              </a:rPr>
              <a:t>foarte</a:t>
            </a:r>
            <a:r>
              <a:rPr lang="en-US" i="1" dirty="0" smtClean="0">
                <a:solidFill>
                  <a:srgbClr val="206241"/>
                </a:solidFill>
              </a:rPr>
              <a:t> </a:t>
            </a:r>
            <a:r>
              <a:rPr lang="en-US" i="1" dirty="0" err="1" smtClean="0">
                <a:solidFill>
                  <a:srgbClr val="206241"/>
                </a:solidFill>
              </a:rPr>
              <a:t>mult</a:t>
            </a:r>
            <a:r>
              <a:rPr lang="en-US" i="1" dirty="0" smtClean="0">
                <a:solidFill>
                  <a:srgbClr val="206241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263" y="-401638"/>
            <a:ext cx="8915400" cy="2133601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1.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Cuvântului</a:t>
            </a:r>
            <a:endParaRPr lang="en-US" sz="4800" dirty="0" smtClean="0">
              <a:latin typeface="Arial Narrow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2963" y="1473200"/>
            <a:ext cx="7848600" cy="3276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lnSpc>
                <a:spcPct val="95000"/>
              </a:lnSpc>
              <a:spcBef>
                <a:spcPct val="7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Aveţi îndemânare în mânuirea corectă a Cuvântului lui Dumnezeu?</a:t>
            </a:r>
          </a:p>
          <a:p>
            <a:pPr algn="l" eaLnBrk="1" hangingPunct="1">
              <a:lnSpc>
                <a:spcPct val="95000"/>
              </a:lnSpc>
              <a:spcBef>
                <a:spcPct val="7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Folosiţi Cuvântul lui Dumnezeu pentru a îndruma mişcarea plantarii de Biserici?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263" y="4914900"/>
            <a:ext cx="19764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-1479550" y="7461250"/>
          <a:ext cx="12025313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7" imgW="7187302" imgH="4355556" progId="">
                  <p:embed/>
                </p:oleObj>
              </mc:Choice>
              <mc:Fallback>
                <p:oleObj name="Image" r:id="rId7" imgW="7187302" imgH="4355556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79550" y="7461250"/>
                        <a:ext cx="12025313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850900" y="-406400"/>
            <a:ext cx="8915400" cy="2133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2.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Duhului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Sfânt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663" y="1492250"/>
            <a:ext cx="7835900" cy="3733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Credeţi că Duhul Sfânt îndruma şi împuterniceşte mişcare plantarii de Biserici?</a:t>
            </a:r>
          </a:p>
          <a:p>
            <a:pPr algn="l" eaLnBrk="1" hangingPunct="1">
              <a:lnSpc>
                <a:spcPct val="90000"/>
              </a:lnSpc>
              <a:spcBef>
                <a:spcPct val="3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Duhul Sfânt va îndruma şi vă împuterniceşte pe dvs şi lucrarea dvs de plantare de Biserici?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4659313"/>
            <a:ext cx="195738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-393700"/>
            <a:ext cx="8915400" cy="2133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vi-VN" sz="4800" b="1" dirty="0" smtClean="0">
                <a:solidFill>
                  <a:srgbClr val="660066"/>
                </a:solidFill>
                <a:latin typeface="Arial Narrow" pitchFamily="34" charset="0"/>
              </a:rPr>
              <a:t>3. Principiul Împărăţiei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4075" y="1447800"/>
            <a:ext cx="7837488" cy="4191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___________ Sunteţi mai concentraţi pe lărgirea Împărăţiei Lui Dumnezeu decât pe creşterea unei biserici sau a unei denominaţiuni?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___________ Investiţi mai mult din timpul, energia şi banii dvs în lărgirea Împărăţiei Lui Dumnezeu decât într-o biserică sau denominaţiune?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63" y="515302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-1333500" y="7453313"/>
          <a:ext cx="1165860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" r:id="rId6" imgW="12952381" imgH="5079365" progId="">
                  <p:embed/>
                </p:oleObj>
              </mc:Choice>
              <mc:Fallback>
                <p:oleObj name="Image" r:id="rId6" imgW="12952381" imgH="5079365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3500" y="7453313"/>
                        <a:ext cx="11658600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-101600"/>
            <a:ext cx="8915400" cy="1524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4.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Liderului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de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stil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-Apostolic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5188" y="1473200"/>
            <a:ext cx="7826375" cy="5105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Aveţi un istoric de înfiinţare a unor noi biserici sau lucrări?</a:t>
            </a:r>
          </a:p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Aveţi un istoric de ajutare a altora pentru a înfiinţa noi biserici sau lucrări?</a:t>
            </a:r>
          </a:p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Sunteţi implicat într-o reţea de lideri unde aveţi o influenţă dumnezeiască?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-1219200" y="7048500"/>
          <a:ext cx="11515725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Image" r:id="rId5" imgW="10780952" imgH="5066667" progId="">
                  <p:embed/>
                </p:oleObj>
              </mc:Choice>
              <mc:Fallback>
                <p:oleObj name="Image" r:id="rId5" imgW="10780952" imgH="5066667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9200" y="7048500"/>
                        <a:ext cx="11515725" cy="380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-25400"/>
            <a:ext cx="8915400" cy="1371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5.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Dragostei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şi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încrederii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433513"/>
            <a:ext cx="7832725" cy="3733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Îi iubiţi şi vă încredeţi cu adevărat în celelalte persoane implicate în mişcare dvs de plantare de Biserici?</a:t>
            </a:r>
          </a:p>
          <a:p>
            <a:pPr algn="l" eaLnBrk="1" hangingPunct="1">
              <a:lnSpc>
                <a:spcPct val="105000"/>
              </a:lnSpc>
              <a:spcBef>
                <a:spcPct val="5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Sunteţi cu adevărat un lider smerit?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4808538"/>
            <a:ext cx="164623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-1778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6.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Mesajului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Simplu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0263" y="1447800"/>
            <a:ext cx="8053387" cy="480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spcBef>
                <a:spcPct val="5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_________Va umple inima mesajul simplu de salvare şi ucenicie a lui Isus?</a:t>
            </a:r>
          </a:p>
          <a:p>
            <a:pPr algn="l" eaLnBrk="1" hangingPunct="1">
              <a:spcBef>
                <a:spcPct val="5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Credeţi că mesajul simplu al Domnului Cristos este cel mai important mesaj?</a:t>
            </a:r>
          </a:p>
          <a:p>
            <a:pPr algn="l" eaLnBrk="1" hangingPunct="1">
              <a:spcBef>
                <a:spcPct val="5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Împărtăşiţi acest mesaj simplu al Domnului Isus în mod personal?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63" y="5484813"/>
            <a:ext cx="10414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-933450" y="7367588"/>
          <a:ext cx="10898188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Image" r:id="rId6" imgW="8152381" imgH="4304762" progId="">
                  <p:embed/>
                </p:oleObj>
              </mc:Choice>
              <mc:Fallback>
                <p:oleObj name="Image" r:id="rId6" imgW="8152381" imgH="430476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33450" y="7367588"/>
                        <a:ext cx="10898188" cy="286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200" y="-1778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7.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Reproducerii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0900" y="1103586"/>
            <a:ext cx="7840663" cy="4572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spcBef>
                <a:spcPct val="5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Practicaţi reproducerea liderilor de calitate pentru plantarea de Biserici?</a:t>
            </a:r>
          </a:p>
          <a:p>
            <a:pPr algn="l" eaLnBrk="1" hangingPunct="1">
              <a:spcBef>
                <a:spcPct val="5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Bisericile noi apar datorită liderilor pe care i-aţi ajutat să se înmulţească?</a:t>
            </a:r>
          </a:p>
          <a:p>
            <a:pPr algn="l" eaLnBrk="1" hangingPunct="1">
              <a:spcBef>
                <a:spcPct val="5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Este reproducerea una din valorile dvs. tari?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263" y="5045075"/>
            <a:ext cx="18319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100" y="5886450"/>
            <a:ext cx="9175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3000" y="4818063"/>
            <a:ext cx="1401763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4463" y="5426075"/>
            <a:ext cx="13160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2938" y="5719763"/>
            <a:ext cx="9175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665288"/>
            <a:ext cx="7772400" cy="3678237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vi-VN" sz="4800" b="1" dirty="0" smtClean="0">
                <a:solidFill>
                  <a:srgbClr val="660066"/>
                </a:solidFill>
                <a:latin typeface="Arial Narrow" pitchFamily="34" charset="0"/>
              </a:rPr>
              <a:t>Chemarea 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&amp;</a:t>
            </a:r>
            <a:r>
              <a:rPr lang="vi-VN" sz="4800" b="1" dirty="0" smtClean="0">
                <a:solidFill>
                  <a:srgbClr val="660066"/>
                </a:solidFill>
                <a:latin typeface="Arial Narrow" pitchFamily="34" charset="0"/>
              </a:rPr>
              <a:t> Caracteristicile unui lider al mişcării  plantării de Biserici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-1905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b="1" dirty="0" smtClean="0">
                <a:solidFill>
                  <a:srgbClr val="660066"/>
                </a:solidFill>
                <a:latin typeface="Arial Narrow" pitchFamily="34" charset="0"/>
              </a:rPr>
              <a:t>8. </a:t>
            </a:r>
            <a:r>
              <a:rPr lang="en-US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  <a:latin typeface="Arial Narrow" pitchFamily="34" charset="0"/>
              </a:rPr>
              <a:t>Aventurii</a:t>
            </a:r>
            <a:endParaRPr lang="en-US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3600" y="1447800"/>
            <a:ext cx="7974013" cy="480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spcBef>
                <a:spcPct val="4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Va place să călătoriţi şi sa întâlniţi alţi lideri plantatori de Biserici?</a:t>
            </a:r>
          </a:p>
          <a:p>
            <a:pPr algn="l" eaLnBrk="1" hangingPunct="1">
              <a:spcBef>
                <a:spcPct val="4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Aţi călătorit mult într-o regiune şi/sau în lume?</a:t>
            </a:r>
          </a:p>
          <a:p>
            <a:pPr algn="l" eaLnBrk="1" hangingPunct="1">
              <a:spcBef>
                <a:spcPct val="4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Va dă Dumnezeu aventuri spirituale în timp ce călătoriţi?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-733425" y="7083425"/>
          <a:ext cx="10525125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Image" r:id="rId5" imgW="14996825" imgH="3250794" progId="">
                  <p:embed/>
                </p:oleObj>
              </mc:Choice>
              <mc:Fallback>
                <p:oleObj name="Image" r:id="rId5" imgW="14996825" imgH="3250794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33425" y="7083425"/>
                        <a:ext cx="10525125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-1651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9.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de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Neoprit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0900" y="1457325"/>
            <a:ext cx="7802563" cy="48006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spcBef>
                <a:spcPct val="4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Aţi experimentat suferinţa şi persecuţie?</a:t>
            </a:r>
          </a:p>
          <a:p>
            <a:pPr algn="l" eaLnBrk="1" hangingPunct="1">
              <a:spcBef>
                <a:spcPct val="4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Aţi experimentat trădarea?</a:t>
            </a:r>
          </a:p>
          <a:p>
            <a:pPr algn="l" eaLnBrk="1" hangingPunct="1">
              <a:spcBef>
                <a:spcPct val="45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 Perseveraţi prin încercările </a:t>
            </a:r>
            <a:r>
              <a:rPr lang="en-US" i="1" dirty="0" smtClean="0">
                <a:solidFill>
                  <a:srgbClr val="206241"/>
                </a:solidFill>
              </a:rPr>
              <a:t>			</a:t>
            </a:r>
            <a:r>
              <a:rPr lang="vi-VN" i="1" dirty="0" smtClean="0">
                <a:solidFill>
                  <a:srgbClr val="206241"/>
                </a:solidFill>
              </a:rPr>
              <a:t>care v-au apărut în cale dvs şi </a:t>
            </a:r>
            <a:r>
              <a:rPr lang="en-US" i="1" dirty="0" smtClean="0">
                <a:solidFill>
                  <a:srgbClr val="206241"/>
                </a:solidFill>
              </a:rPr>
              <a:t>		</a:t>
            </a:r>
            <a:r>
              <a:rPr lang="vi-VN" i="1" dirty="0" smtClean="0">
                <a:solidFill>
                  <a:srgbClr val="206241"/>
                </a:solidFill>
              </a:rPr>
              <a:t>continuaţi să-L slujiţi pe Rege şi</a:t>
            </a:r>
            <a:r>
              <a:rPr lang="en-US" i="1" dirty="0" smtClean="0">
                <a:solidFill>
                  <a:srgbClr val="206241"/>
                </a:solidFill>
              </a:rPr>
              <a:t>		</a:t>
            </a:r>
            <a:r>
              <a:rPr lang="vi-VN" i="1" dirty="0" smtClean="0">
                <a:solidFill>
                  <a:srgbClr val="206241"/>
                </a:solidFill>
              </a:rPr>
              <a:t> Împărăţia Lui cu toată inima?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373063" y="4105275"/>
          <a:ext cx="2203450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" r:id="rId5" imgW="9803175" imgH="4800000" progId="">
                  <p:embed/>
                </p:oleObj>
              </mc:Choice>
              <mc:Fallback>
                <p:oleObj name="Image" r:id="rId5" imgW="9803175" imgH="48000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4105275"/>
                        <a:ext cx="2203450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-1778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vi-VN" sz="4800" b="1" dirty="0" smtClean="0">
                <a:solidFill>
                  <a:srgbClr val="660066"/>
                </a:solidFill>
                <a:latin typeface="Arial Narrow" pitchFamily="34" charset="0"/>
              </a:rPr>
              <a:t>10. Principiul Comunicării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6300" y="1056290"/>
            <a:ext cx="8067675" cy="4256689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lnSpc>
                <a:spcPct val="115000"/>
              </a:lnSpc>
              <a:spcBef>
                <a:spcPct val="8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_________Raportaţi în mod regulat ceea ce face Dumnezeu către liderii şi partenerii dvs de rugăciune şi către cei care vă finanţează?</a:t>
            </a:r>
            <a:endParaRPr lang="en-US" i="1" dirty="0" smtClean="0">
              <a:solidFill>
                <a:srgbClr val="206241"/>
              </a:solidFill>
            </a:endParaRPr>
          </a:p>
          <a:p>
            <a:pPr algn="l" eaLnBrk="1" hangingPunct="1">
              <a:lnSpc>
                <a:spcPct val="115000"/>
              </a:lnSpc>
              <a:spcBef>
                <a:spcPct val="8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Va place să scrieţi şi să-I daţi lui Dumnezeu glorie pentru ceea ce face </a:t>
            </a:r>
            <a:r>
              <a:rPr lang="en-US" i="1" dirty="0" smtClean="0">
                <a:solidFill>
                  <a:srgbClr val="206241"/>
                </a:solidFill>
              </a:rPr>
              <a:t>	</a:t>
            </a:r>
            <a:r>
              <a:rPr lang="vi-VN" i="1" dirty="0" smtClean="0">
                <a:solidFill>
                  <a:srgbClr val="206241"/>
                </a:solidFill>
              </a:rPr>
              <a:t>El?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6363"/>
            <a:ext cx="17462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3788" y="5278438"/>
            <a:ext cx="235108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2313" y="5307013"/>
            <a:ext cx="820737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-1778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it-IT" sz="4800" b="1" dirty="0" smtClean="0">
                <a:solidFill>
                  <a:srgbClr val="660066"/>
                </a:solidFill>
                <a:latin typeface="Arial Narrow" pitchFamily="34" charset="0"/>
              </a:rPr>
              <a:t>11. Principiul Semnelor şi Minunilor</a:t>
            </a:r>
            <a:endParaRPr lang="en-US" sz="4800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663" y="1446213"/>
            <a:ext cx="8107362" cy="4724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___________ Credeţi că Dumnezeu încă mai face semen şi minuni?</a:t>
            </a:r>
          </a:p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___________ În lucrarea dvs L-aţi experimentat pe Dumnezeu făcând semen şi minuni?</a:t>
            </a:r>
          </a:p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___________ L-aţi experimentat pe Dumnezeu folosind semen şi minuni pentru a conduce oameni şi grupuri la Cristos?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-1804988" y="7162800"/>
          <a:ext cx="12725401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Image" r:id="rId5" imgW="12000000" imgH="4355556" progId="">
                  <p:embed/>
                </p:oleObj>
              </mc:Choice>
              <mc:Fallback>
                <p:oleObj name="Image" r:id="rId5" imgW="12000000" imgH="435555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4988" y="7162800"/>
                        <a:ext cx="12725401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-1778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12.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Curajului</a:t>
            </a:r>
            <a:endParaRPr lang="en-US" sz="4800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1454150"/>
            <a:ext cx="7834313" cy="44958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Credeţi că prezenţa lui Dumnezeu este cu dvs oriunde mergeţi?</a:t>
            </a:r>
          </a:p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Va transmite Dumnezeu încurajare?</a:t>
            </a:r>
          </a:p>
          <a:p>
            <a:pPr algn="l" eaLnBrk="1" hangingPunct="1"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_________ Păşiţi prin credinţă cu îndrăzneală după cum va îndruma Dumnezeu?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-1047750" y="6902450"/>
          <a:ext cx="11168063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" r:id="rId5" imgW="15136508" imgH="4177778" progId="">
                  <p:embed/>
                </p:oleObj>
              </mc:Choice>
              <mc:Fallback>
                <p:oleObj name="Image" r:id="rId5" imgW="15136508" imgH="417777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7750" y="6902450"/>
                        <a:ext cx="11168063" cy="345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" y="-165100"/>
            <a:ext cx="9144000" cy="1676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13.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Principiul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Resurselor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0425" y="1384300"/>
            <a:ext cx="7234238" cy="49530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8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 Credeţi că Dumnezeu vă oferă resurse pentru lucrarea Împărăţiei Lui?</a:t>
            </a:r>
          </a:p>
          <a:p>
            <a:pPr algn="l" eaLnBrk="1" hangingPunct="1">
              <a:lnSpc>
                <a:spcPct val="120000"/>
              </a:lnSpc>
              <a:spcBef>
                <a:spcPct val="8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 Sunteţi un colector de resurse?</a:t>
            </a:r>
          </a:p>
          <a:p>
            <a:pPr algn="l" eaLnBrk="1" hangingPunct="1">
              <a:lnSpc>
                <a:spcPct val="120000"/>
              </a:lnSpc>
              <a:spcBef>
                <a:spcPct val="80000"/>
              </a:spcBef>
              <a:defRPr/>
            </a:pPr>
            <a:r>
              <a:rPr lang="vi-VN" i="1" dirty="0" smtClean="0">
                <a:solidFill>
                  <a:srgbClr val="206241"/>
                </a:solidFill>
              </a:rPr>
              <a:t>_______ Sunteţi un furnizor de resurse înţelept pentru mişcarea plantarii de Biserici?</a:t>
            </a:r>
            <a:endParaRPr lang="en-US" i="1" dirty="0" smtClean="0">
              <a:solidFill>
                <a:srgbClr val="206241"/>
              </a:solidFill>
            </a:endParaRPr>
          </a:p>
        </p:txBody>
      </p:sp>
      <p:pic>
        <p:nvPicPr>
          <p:cNvPr id="36869" name="Picture 5" descr="Money Fa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52593" y="1941841"/>
            <a:ext cx="175736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1265238"/>
            <a:ext cx="8001000" cy="39163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660066"/>
                </a:solidFill>
              </a:rPr>
              <a:t>Ce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anume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cautati</a:t>
            </a:r>
            <a:r>
              <a:rPr lang="en-US" b="1" dirty="0" smtClean="0">
                <a:solidFill>
                  <a:srgbClr val="660066"/>
                </a:solidFill>
              </a:rPr>
              <a:t> la </a:t>
            </a:r>
            <a:r>
              <a:rPr lang="en-US" b="1" dirty="0" err="1" smtClean="0">
                <a:solidFill>
                  <a:srgbClr val="660066"/>
                </a:solidFill>
              </a:rPr>
              <a:t>liderii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unei</a:t>
            </a:r>
            <a:r>
              <a:rPr lang="en-US" b="1" dirty="0" smtClean="0">
                <a:solidFill>
                  <a:srgbClr val="660066"/>
                </a:solidFill>
              </a:rPr>
              <a:t> </a:t>
            </a:r>
            <a:r>
              <a:rPr lang="en-US" b="1" dirty="0" err="1" smtClean="0">
                <a:solidFill>
                  <a:srgbClr val="660066"/>
                </a:solidFill>
              </a:rPr>
              <a:t>Miscari</a:t>
            </a:r>
            <a:r>
              <a:rPr lang="en-US" b="1" dirty="0" smtClean="0">
                <a:solidFill>
                  <a:srgbClr val="660066"/>
                </a:solidFill>
              </a:rPr>
              <a:t> de </a:t>
            </a:r>
            <a:r>
              <a:rPr lang="en-US" b="1" dirty="0" err="1" smtClean="0">
                <a:solidFill>
                  <a:srgbClr val="660066"/>
                </a:solidFill>
              </a:rPr>
              <a:t>Plantari</a:t>
            </a:r>
            <a:r>
              <a:rPr lang="en-US" b="1" dirty="0" smtClean="0">
                <a:solidFill>
                  <a:srgbClr val="660066"/>
                </a:solidFill>
              </a:rPr>
              <a:t> de </a:t>
            </a:r>
            <a:r>
              <a:rPr lang="en-US" b="1" dirty="0" err="1" smtClean="0">
                <a:solidFill>
                  <a:srgbClr val="660066"/>
                </a:solidFill>
              </a:rPr>
              <a:t>Biserici</a:t>
            </a:r>
            <a:r>
              <a:rPr lang="en-US" b="1" dirty="0" smtClean="0">
                <a:solidFill>
                  <a:srgbClr val="660066"/>
                </a:solidFill>
              </a:rPr>
              <a:t>? </a:t>
            </a:r>
            <a:endParaRPr lang="en-US" dirty="0" smtClean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769938"/>
            <a:ext cx="8528050" cy="4830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vi-VN" sz="4800" b="1" dirty="0" smtClean="0">
                <a:solidFill>
                  <a:srgbClr val="206241"/>
                </a:solidFill>
                <a:latin typeface="Arial Narrow" pitchFamily="34" charset="0"/>
              </a:rPr>
              <a:t>Dvs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.</a:t>
            </a:r>
            <a:r>
              <a:rPr lang="vi-VN" sz="4800" b="1" dirty="0" smtClean="0">
                <a:solidFill>
                  <a:srgbClr val="660066"/>
                </a:solidFill>
                <a:latin typeface="Arial Narrow" pitchFamily="34" charset="0"/>
              </a:rPr>
              <a:t> puteţi sluji în diferite MODURI care sunt foarte importante pentru creşterea mişcării plantarii de Biserici.</a:t>
            </a:r>
            <a:endParaRPr lang="en-US" sz="48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60363" y="231775"/>
            <a:ext cx="8229600" cy="868363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Sunteti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Dvs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.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Chemat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sa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4800" b="1" dirty="0" err="1" smtClean="0">
                <a:solidFill>
                  <a:srgbClr val="660066"/>
                </a:solidFill>
                <a:latin typeface="Arial Narrow" pitchFamily="34" charset="0"/>
              </a:rPr>
              <a:t>fiti</a:t>
            </a:r>
            <a:r>
              <a:rPr lang="en-US" sz="4800" b="1" dirty="0" smtClean="0">
                <a:solidFill>
                  <a:srgbClr val="660066"/>
                </a:solidFill>
                <a:latin typeface="Arial Narrow" pitchFamily="34" charset="0"/>
              </a:rPr>
              <a:t>…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2850"/>
            <a:ext cx="8458200" cy="518795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Lider Superior cu influenţa apostolică?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Lider Regional cu influenţa apostolică?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Instructor Misionar?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Administrator?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Manager Financiar?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Plantator de Biserici?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Mentor Plantator de Biserici?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Războinic al Rugăciunii?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Un colector de resurse pentru o mişcare de plantare de biserici?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O persoană care să încurajeze?</a:t>
            </a:r>
          </a:p>
          <a:p>
            <a:pPr eaLnBrk="1" hangingPunct="1">
              <a:lnSpc>
                <a:spcPct val="75000"/>
              </a:lnSpc>
              <a:spcBef>
                <a:spcPct val="25000"/>
              </a:spcBef>
              <a:buClr>
                <a:srgbClr val="660066"/>
              </a:buClr>
              <a:defRPr/>
            </a:pPr>
            <a:r>
              <a:rPr lang="vi-VN" sz="3200" dirty="0" smtClean="0">
                <a:solidFill>
                  <a:srgbClr val="206241"/>
                </a:solidFill>
              </a:rPr>
              <a:t>Alt rol? Care anume?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693738"/>
            <a:ext cx="8001000" cy="47545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Chemarea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lui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Pavel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in drum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spre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Damasc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/>
            </a:r>
            <a:b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F. </a:t>
            </a:r>
            <a:r>
              <a:rPr lang="en-US" sz="2800" b="1" dirty="0" err="1" smtClean="0">
                <a:solidFill>
                  <a:srgbClr val="660066"/>
                </a:solidFill>
                <a:latin typeface="Arial Narrow" pitchFamily="34" charset="0"/>
              </a:rPr>
              <a:t>Ap</a:t>
            </a: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 9:3-16,20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11200"/>
            <a:ext cx="8397875" cy="4724400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Chemarea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pentru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a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începe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o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mişcare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de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plantare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de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biserici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.</a:t>
            </a:r>
            <a:b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F. Ap. 13:1-3</a:t>
            </a:r>
            <a:endParaRPr lang="en-US" sz="72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305800" cy="52117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vi-VN" sz="6000" b="1" i="1" dirty="0" smtClean="0">
                <a:solidFill>
                  <a:srgbClr val="660066"/>
                </a:solidFill>
                <a:latin typeface="Arial Narrow" pitchFamily="34" charset="0"/>
              </a:rPr>
              <a:t>Dumnezeu încă mai cheamă lideri pentru a sluji într-o mişcare de plantare de biserici.</a:t>
            </a:r>
            <a:r>
              <a:rPr lang="en-US" sz="6000" i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1125" y="338138"/>
            <a:ext cx="9344025" cy="1858962"/>
          </a:xfrm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Viziunea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celor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Cinci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Milioane</a:t>
            </a:r>
            <a:r>
              <a:rPr lang="en-US" sz="7200" b="1" dirty="0" smtClean="0">
                <a:solidFill>
                  <a:srgbClr val="660066"/>
                </a:solidFill>
                <a:latin typeface="Arial Narrow" pitchFamily="34" charset="0"/>
              </a:rPr>
              <a:t> de </a:t>
            </a:r>
            <a:r>
              <a:rPr lang="en-US" sz="7200" b="1" dirty="0" err="1" smtClean="0">
                <a:solidFill>
                  <a:srgbClr val="660066"/>
                </a:solidFill>
                <a:latin typeface="Arial Narrow" pitchFamily="34" charset="0"/>
              </a:rPr>
              <a:t>Biserici</a:t>
            </a:r>
            <a:endParaRPr lang="en-US" sz="7200" b="1" dirty="0" smtClean="0">
              <a:solidFill>
                <a:srgbClr val="660066"/>
              </a:solidFill>
              <a:latin typeface="Arial Narrow" pitchFamily="34" charset="0"/>
            </a:endParaRPr>
          </a:p>
        </p:txBody>
      </p:sp>
      <p:pic>
        <p:nvPicPr>
          <p:cNvPr id="11271" name="Picture 7" descr="Oak on the Rock Photo 10-0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09800" y="2667000"/>
            <a:ext cx="4572000" cy="3429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717</Words>
  <Application>Microsoft Macintosh PowerPoint</Application>
  <PresentationFormat>On-screen Show (4:3)</PresentationFormat>
  <Paragraphs>98</Paragraphs>
  <Slides>26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 Narrow</vt:lpstr>
      <vt:lpstr>Arial</vt:lpstr>
      <vt:lpstr>Default Design</vt:lpstr>
      <vt:lpstr>Modelo de apresentação predefinido</vt:lpstr>
      <vt:lpstr>1_Default Design</vt:lpstr>
      <vt:lpstr>Image</vt:lpstr>
      <vt:lpstr>PowerPoint Presentation</vt:lpstr>
      <vt:lpstr>Chemarea &amp; Caracteristicile unui lider al mişcării  plantării de Biserici</vt:lpstr>
      <vt:lpstr>Ce anume cautati la liderii unei Miscari de Plantari de Biserici? </vt:lpstr>
      <vt:lpstr>Dvs. puteţi sluji în diferite MODURI care sunt foarte importante pentru creşterea mişcării plantarii de Biserici.</vt:lpstr>
      <vt:lpstr>Sunteti Dvs. Chemat sa fiti…</vt:lpstr>
      <vt:lpstr>Chemarea lui Pavel in drum spre Damasc F. Ap 9:3-16,20 </vt:lpstr>
      <vt:lpstr>Chemarea pentru a începe o mişcare de plantare de biserici. F. Ap. 13:1-3</vt:lpstr>
      <vt:lpstr>Dumnezeu încă mai cheamă lideri pentru a sluji într-o mişcare de plantare de biserici. </vt:lpstr>
      <vt:lpstr>Viziunea celor Cinci Milioane de Biserici</vt:lpstr>
      <vt:lpstr>Care este chemarea lui Dumnezeu cu viaţa DVS?</vt:lpstr>
      <vt:lpstr>Valorile liderilor mişcării plantarii de biserici ar trebui să reflecte Principiile mişcării</vt:lpstr>
      <vt:lpstr>Răspundeţi cu o cifră de la 1-5 pentru fiecare întrebare.În ce măsură apare principiul în propria dvs experienţa şi valoare? </vt:lpstr>
      <vt:lpstr>1. Principiul Cuvântului</vt:lpstr>
      <vt:lpstr>2. Principiul Duhului Sfânt</vt:lpstr>
      <vt:lpstr>3. Principiul Împărăţiei</vt:lpstr>
      <vt:lpstr>4. Principiul Liderului de stil-Apostolic </vt:lpstr>
      <vt:lpstr>5. Principiul Dragostei şi încrederii </vt:lpstr>
      <vt:lpstr>6. Principiul Mesajului Simplu </vt:lpstr>
      <vt:lpstr>7. Principiul Reproducerii </vt:lpstr>
      <vt:lpstr>8. Principiul Aventurii</vt:lpstr>
      <vt:lpstr>9. Principiul de Neoprit</vt:lpstr>
      <vt:lpstr>10. Principiul Comunicării</vt:lpstr>
      <vt:lpstr>11. Principiul Semnelor şi Minunilor</vt:lpstr>
      <vt:lpstr>12. Principiul Curajului</vt:lpstr>
      <vt:lpstr>13. Principiul Resurselor</vt:lpstr>
      <vt:lpstr>PowerPoint Presentation</vt:lpstr>
    </vt:vector>
  </TitlesOfParts>
  <Company>Indiana University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Movements</dc:title>
  <dc:creator>Pat</dc:creator>
  <cp:lastModifiedBy>Microsoft Office User</cp:lastModifiedBy>
  <cp:revision>98</cp:revision>
  <dcterms:created xsi:type="dcterms:W3CDTF">2009-03-11T17:12:30Z</dcterms:created>
  <dcterms:modified xsi:type="dcterms:W3CDTF">2017-09-27T16:27:40Z</dcterms:modified>
</cp:coreProperties>
</file>